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7" r:id="rId9"/>
    <p:sldId id="268" r:id="rId10"/>
    <p:sldId id="269" r:id="rId11"/>
    <p:sldId id="270" r:id="rId12"/>
    <p:sldId id="272" r:id="rId13"/>
    <p:sldId id="273" r:id="rId14"/>
    <p:sldId id="271" r:id="rId15"/>
    <p:sldId id="278" r:id="rId16"/>
    <p:sldId id="261" r:id="rId17"/>
    <p:sldId id="263" r:id="rId18"/>
    <p:sldId id="259" r:id="rId19"/>
    <p:sldId id="281" r:id="rId20"/>
    <p:sldId id="266" r:id="rId21"/>
    <p:sldId id="275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EC4DED-5A06-4E48-AD21-B22A3743EC39}" v="8" dt="2023-03-10T20:43:17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155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4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64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5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062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5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74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1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85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0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3/13/2023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1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common/nysed/files/programs/state-assessment/38-sam-2023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about:blank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72411438-92A5-42B0-9C54-EA4FB32AC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758951"/>
            <a:ext cx="4782039" cy="19667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Computer Based Testing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F97C72-3F89-4F0A-9629-01818B389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8503" y="2954301"/>
            <a:ext cx="47548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00" y="3161684"/>
            <a:ext cx="5337792" cy="343626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82880" algn="ctr">
              <a:lnSpc>
                <a:spcPct val="110000"/>
              </a:lnSpc>
            </a:pPr>
            <a:r>
              <a:rPr lang="en-US" sz="2800" dirty="0">
                <a:latin typeface="+mj-lt"/>
              </a:rPr>
              <a:t>Planning and Lessons Learned</a:t>
            </a:r>
          </a:p>
          <a:p>
            <a:pPr marL="182880" algn="ctr">
              <a:lnSpc>
                <a:spcPct val="110000"/>
              </a:lnSpc>
            </a:pPr>
            <a:endParaRPr lang="en-US" sz="2800" dirty="0">
              <a:latin typeface="+mj-lt"/>
            </a:endParaRPr>
          </a:p>
          <a:p>
            <a:pPr marL="182880" algn="ctr">
              <a:lnSpc>
                <a:spcPct val="110000"/>
              </a:lnSpc>
            </a:pPr>
            <a:r>
              <a:rPr lang="en-US" sz="2800" dirty="0">
                <a:latin typeface="+mj-lt"/>
              </a:rPr>
              <a:t>DATAG March 2023</a:t>
            </a:r>
          </a:p>
          <a:p>
            <a:pPr marL="182880" algn="ctr">
              <a:lnSpc>
                <a:spcPct val="110000"/>
              </a:lnSpc>
            </a:pPr>
            <a:endParaRPr lang="en-US" sz="2000" dirty="0">
              <a:latin typeface="+mj-lt"/>
            </a:endParaRPr>
          </a:p>
          <a:p>
            <a:pPr marL="182880" algn="ctr">
              <a:lnSpc>
                <a:spcPct val="110000"/>
              </a:lnSpc>
            </a:pPr>
            <a:r>
              <a:rPr lang="en-US" sz="2000" dirty="0">
                <a:latin typeface="+mj-lt"/>
              </a:rPr>
              <a:t>Abigail Adams-Snell</a:t>
            </a:r>
          </a:p>
          <a:p>
            <a:pPr marL="182880" algn="ctr">
              <a:lnSpc>
                <a:spcPct val="110000"/>
              </a:lnSpc>
            </a:pPr>
            <a:r>
              <a:rPr lang="en-US" sz="2000" dirty="0">
                <a:latin typeface="+mj-lt"/>
              </a:rPr>
              <a:t>Saratoga Springs City School District</a:t>
            </a:r>
          </a:p>
          <a:p>
            <a:pPr marL="182880" algn="ctr">
              <a:lnSpc>
                <a:spcPct val="110000"/>
              </a:lnSpc>
            </a:pPr>
            <a:r>
              <a:rPr lang="en-US" sz="2000" dirty="0">
                <a:latin typeface="+mj-lt"/>
              </a:rPr>
              <a:t>Director of Assessment, Accountability and Improvement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889"/>
          <a:stretch/>
        </p:blipFill>
        <p:spPr>
          <a:xfrm>
            <a:off x="6096000" y="10"/>
            <a:ext cx="6095998" cy="6857990"/>
          </a:xfrm>
          <a:prstGeom prst="rect">
            <a:avLst/>
          </a:prstGeom>
        </p:spPr>
      </p:pic>
      <p:sp>
        <p:nvSpPr>
          <p:cNvPr id="15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42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-3177" y="66751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D14F0CE-4A68-4F5C-AC85-FF283F924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055" y="2293045"/>
            <a:ext cx="3940007" cy="27697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Testing Coordinator</a:t>
            </a:r>
            <a:endParaRPr lang="en-US" sz="5400" i="1" kern="1200" spc="1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938" y="375920"/>
            <a:ext cx="6626996" cy="5212080"/>
          </a:xfrm>
        </p:spPr>
        <p:txBody>
          <a:bodyPr vert="horz" lIns="91440" tIns="45720" rIns="91440" bIns="45720" rtlCol="0">
            <a:normAutofit/>
          </a:bodyPr>
          <a:lstStyle/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Maintain security of all testing materials, codes, pins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Support in training staff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testing procedures are followed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all students are tested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Understand the procedures as outlined in the Administrators Manual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8251992" y="787297"/>
            <a:ext cx="3940008" cy="22162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72E496-984C-0B81-F06C-233C42245C76}"/>
              </a:ext>
            </a:extLst>
          </p:cNvPr>
          <p:cNvSpPr txBox="1"/>
          <p:nvPr/>
        </p:nvSpPr>
        <p:spPr>
          <a:xfrm>
            <a:off x="200817" y="6190488"/>
            <a:ext cx="657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  <a:hlinkClick r:id="rId3"/>
              </a:rPr>
              <a:t>New York State ELA and Math School Administrator’s Manual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8537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-3177" y="66751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D14F0CE-4A68-4F5C-AC85-FF283F924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055" y="2293045"/>
            <a:ext cx="3940007" cy="27697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IT Support</a:t>
            </a:r>
            <a:endParaRPr lang="en-US" sz="5400" i="1" kern="1200" spc="1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938" y="375920"/>
            <a:ext cx="6626996" cy="5212080"/>
          </a:xfrm>
        </p:spPr>
        <p:txBody>
          <a:bodyPr vert="horz" lIns="91440" tIns="45720" rIns="91440" bIns="45720" rtlCol="0">
            <a:normAutofit/>
          </a:bodyPr>
          <a:lstStyle/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Technology Checklist is completed ahead of time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that devices are updated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devices are in testing mode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keyboards and mouse are available and working 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Have access to power charges, extra charged devices, mouse, styli.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IT Staff will NOT be provided the Proctor pin to restart tests. That is the role of the Proctor.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8251992" y="787297"/>
            <a:ext cx="3940008" cy="22162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72E496-984C-0B81-F06C-233C42245C76}"/>
              </a:ext>
            </a:extLst>
          </p:cNvPr>
          <p:cNvSpPr txBox="1"/>
          <p:nvPr/>
        </p:nvSpPr>
        <p:spPr>
          <a:xfrm>
            <a:off x="404811" y="5867322"/>
            <a:ext cx="6572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New York State </a:t>
            </a:r>
          </a:p>
          <a:p>
            <a:r>
              <a:rPr lang="en-US" dirty="0">
                <a:latin typeface="+mj-lt"/>
              </a:rPr>
              <a:t>ELA and Math School Administrator’s Manual</a:t>
            </a:r>
          </a:p>
        </p:txBody>
      </p:sp>
    </p:spTree>
    <p:extLst>
      <p:ext uri="{BB962C8B-B14F-4D97-AF65-F5344CB8AC3E}">
        <p14:creationId xmlns:p14="http://schemas.microsoft.com/office/powerpoint/2010/main" val="12427409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-3177" y="66751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D14F0CE-4A68-4F5C-AC85-FF283F924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055" y="2293045"/>
            <a:ext cx="3940007" cy="27697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i="1" kern="1200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Teachers/ Proctors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938" y="375920"/>
            <a:ext cx="6626996" cy="5212080"/>
          </a:xfrm>
        </p:spPr>
        <p:txBody>
          <a:bodyPr vert="horz" lIns="91440" tIns="45720" rIns="91440" bIns="45720" rtlCol="0">
            <a:normAutofit/>
          </a:bodyPr>
          <a:lstStyle/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Completed proctor training yearly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Follow all guidelines as outlined in Teacher Administration guide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Active monitoring of students during testing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that students get the correct login in ticket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all students save and submit at the end of their testing sessions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Know the different between the Access Code and the Proctor Pin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8251992" y="787297"/>
            <a:ext cx="3940008" cy="22162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72E496-984C-0B81-F06C-233C42245C76}"/>
              </a:ext>
            </a:extLst>
          </p:cNvPr>
          <p:cNvSpPr txBox="1"/>
          <p:nvPr/>
        </p:nvSpPr>
        <p:spPr>
          <a:xfrm>
            <a:off x="200817" y="5879592"/>
            <a:ext cx="6572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  <a:hlinkClick r:id="rId3"/>
              </a:rPr>
              <a:t>Teacher Manual ELA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  <a:hlinkClick r:id="rId3"/>
              </a:rPr>
              <a:t>Teacher Manual Math</a:t>
            </a:r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88691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-3177" y="66751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D14F0CE-4A68-4F5C-AC85-FF283F924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055" y="2293045"/>
            <a:ext cx="3940007" cy="27697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i="1" kern="1200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Office Staff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938" y="375920"/>
            <a:ext cx="6626996" cy="5212080"/>
          </a:xfrm>
        </p:spPr>
        <p:txBody>
          <a:bodyPr vert="horz" lIns="91440" tIns="45720" rIns="91440" bIns="45720" rtlCol="0">
            <a:normAutofit/>
          </a:bodyPr>
          <a:lstStyle/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Know the schedule for the testing day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Have the plan for where to send students if they come to school late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Know who to contact if a student needs to be found during testing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Provide building principal accurate attendance list of students who missed a testing day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Provide Principal information about students with known absents to plan for make-ups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8251992" y="787297"/>
            <a:ext cx="3940008" cy="22162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72E496-984C-0B81-F06C-233C42245C76}"/>
              </a:ext>
            </a:extLst>
          </p:cNvPr>
          <p:cNvSpPr txBox="1"/>
          <p:nvPr/>
        </p:nvSpPr>
        <p:spPr>
          <a:xfrm>
            <a:off x="496251" y="5760720"/>
            <a:ext cx="6572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New York State </a:t>
            </a:r>
          </a:p>
          <a:p>
            <a:r>
              <a:rPr lang="en-US" dirty="0">
                <a:latin typeface="+mj-lt"/>
              </a:rPr>
              <a:t>ELA and Math School Administrator’s Manual</a:t>
            </a:r>
          </a:p>
        </p:txBody>
      </p:sp>
    </p:spTree>
    <p:extLst>
      <p:ext uri="{BB962C8B-B14F-4D97-AF65-F5344CB8AC3E}">
        <p14:creationId xmlns:p14="http://schemas.microsoft.com/office/powerpoint/2010/main" val="22749930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-3177" y="66751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D14F0CE-4A68-4F5C-AC85-FF283F924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055" y="3535468"/>
            <a:ext cx="3940007" cy="22162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Data Coordinators/ District Staff</a:t>
            </a:r>
            <a:endParaRPr lang="en-US" sz="5400" i="1" kern="1200" spc="1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938" y="375920"/>
            <a:ext cx="6626996" cy="5212080"/>
          </a:xfrm>
        </p:spPr>
        <p:txBody>
          <a:bodyPr vert="horz" lIns="91440" tIns="45720" rIns="91440" bIns="45720" rtlCol="0">
            <a:normAutofit/>
          </a:bodyPr>
          <a:lstStyle/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all enrollment and demographic data on eligible students is send to state on time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Support buildings with NYSSIS ID for students that enroll after state deadline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Monitor testing status during testing. Contacts the Building Principal if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After testing will review Tested/Not Tested report with Building Principal to ensure all students are reported accurately (Tested, Absent, Not Tested)</a:t>
            </a:r>
          </a:p>
          <a:p>
            <a:pPr marL="182880"/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8251992" y="765718"/>
            <a:ext cx="3940008" cy="2216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445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-3177" y="66751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D14F0CE-4A68-4F5C-AC85-FF283F924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055" y="3535468"/>
            <a:ext cx="3940007" cy="320061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i="1" kern="1200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Special</a:t>
            </a:r>
            <a:r>
              <a:rPr lang="en-US" sz="5400" i="1" kern="1200" spc="100" baseline="0" dirty="0">
                <a:latin typeface="+mj-lt"/>
                <a:ea typeface="+mj-ea"/>
                <a:cs typeface="+mj-cs"/>
              </a:rPr>
              <a:t> </a:t>
            </a:r>
            <a:r>
              <a:rPr lang="en-US" sz="5400" i="1" kern="1200" spc="1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Education Case Managers/ Assistive Tech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938" y="375920"/>
            <a:ext cx="6626996" cy="5212080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/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8251992" y="765718"/>
            <a:ext cx="3940008" cy="22162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5EB198-72C2-AF6B-BBC4-28EA43611A63}"/>
              </a:ext>
            </a:extLst>
          </p:cNvPr>
          <p:cNvSpPr txBox="1"/>
          <p:nvPr/>
        </p:nvSpPr>
        <p:spPr>
          <a:xfrm>
            <a:off x="404811" y="254001"/>
            <a:ext cx="6572123" cy="6075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Understand allowable accommodations and the appropriate implementation</a:t>
            </a:r>
          </a:p>
          <a:p>
            <a:pPr marL="182880">
              <a:lnSpc>
                <a:spcPct val="90000"/>
              </a:lnSpc>
            </a:pPr>
            <a:r>
              <a:rPr lang="en-US" sz="2400" dirty="0">
                <a:latin typeface="+mj-lt"/>
                <a:hlinkClick r:id="rId3"/>
              </a:rPr>
              <a:t>https://cbtsupport.nysed.gov/hc/en-us/articles/115002083963-Documentation-How-to-set-student-testing-accommodations-for-CBT</a:t>
            </a:r>
            <a:endParaRPr lang="en-US" sz="2400" dirty="0">
              <a:latin typeface="+mj-lt"/>
            </a:endParaRPr>
          </a:p>
          <a:p>
            <a:pPr marL="182880">
              <a:lnSpc>
                <a:spcPct val="90000"/>
              </a:lnSpc>
            </a:pPr>
            <a:endParaRPr lang="en-US" sz="2400" dirty="0">
              <a:latin typeface="+mj-lt"/>
            </a:endParaRPr>
          </a:p>
          <a:p>
            <a:pPr marL="18288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Assistive Tech Supports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+mj-lt"/>
                <a:hlinkClick r:id="rId3"/>
              </a:rPr>
              <a:t>https://saratogaschoolsmy.sharepoint.com/personal/a_adamssnell_saratogaschools_org/Documents/CBT/AT%20Testing%20Accommodations%202021-22.docx</a:t>
            </a:r>
            <a:endParaRPr lang="en-US" sz="2400" dirty="0">
              <a:latin typeface="+mj-lt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+mj-lt"/>
            </a:endParaRPr>
          </a:p>
          <a:p>
            <a:pPr marL="18288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Setting Accommodations</a:t>
            </a:r>
          </a:p>
          <a:p>
            <a:pPr marL="182880">
              <a:lnSpc>
                <a:spcPct val="90000"/>
              </a:lnSpc>
            </a:pPr>
            <a:r>
              <a:rPr lang="en-US" sz="2400" dirty="0">
                <a:latin typeface="+mj-lt"/>
                <a:hlinkClick r:id="rId3"/>
              </a:rPr>
              <a:t>https://cbtsupport.nysed.gov/hc/en-us/article_attachments/4415137022093/Setting_Accommodations_QRG-2021-22_SY.pdf</a:t>
            </a:r>
            <a:endParaRPr lang="en-US" sz="2400" dirty="0">
              <a:latin typeface="+mj-lt"/>
            </a:endParaRPr>
          </a:p>
          <a:p>
            <a:pPr marL="182880">
              <a:lnSpc>
                <a:spcPct val="90000"/>
              </a:lnSpc>
            </a:pPr>
            <a:endParaRPr lang="en-US" sz="2400" dirty="0">
              <a:latin typeface="+mj-lt"/>
            </a:endParaRPr>
          </a:p>
          <a:p>
            <a:pPr marL="182880">
              <a:lnSpc>
                <a:spcPct val="90000"/>
              </a:lnSpc>
            </a:pPr>
            <a:r>
              <a:rPr lang="en-US" sz="2400" dirty="0">
                <a:latin typeface="+mj-lt"/>
              </a:rPr>
              <a:t>Make sure all accommodations are checked BEFORE printing login tickets.</a:t>
            </a:r>
          </a:p>
        </p:txBody>
      </p:sp>
    </p:spTree>
    <p:extLst>
      <p:ext uri="{BB962C8B-B14F-4D97-AF65-F5344CB8AC3E}">
        <p14:creationId xmlns:p14="http://schemas.microsoft.com/office/powerpoint/2010/main" val="1306729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6">
            <a:extLst>
              <a:ext uri="{FF2B5EF4-FFF2-40B4-BE49-F238E27FC236}">
                <a16:creationId xmlns:a16="http://schemas.microsoft.com/office/drawing/2014/main" id="{72411438-92A5-42B0-9C54-EA4FB32AC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 useBgFill="1">
        <p:nvSpPr>
          <p:cNvPr id="40" name="Rectangle 32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8335" y="260831"/>
            <a:ext cx="6281663" cy="25096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6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Accommodations</a:t>
            </a:r>
            <a:br>
              <a:rPr lang="en-US" sz="56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br>
              <a:rPr lang="en-US" sz="2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2"/>
              </a:rPr>
              <a:t>CBT Quick Reference Guide</a:t>
            </a:r>
            <a:br>
              <a:rPr lang="en-US" sz="2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en-US" sz="24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  <a:hlinkClick r:id="rId2"/>
              </a:rPr>
              <a:t>NYSED Accommodations</a:t>
            </a:r>
            <a:endParaRPr lang="en-US" sz="2400" i="1" kern="1200" spc="100" baseline="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750" r="1" b="1"/>
          <a:stretch/>
        </p:blipFill>
        <p:spPr>
          <a:xfrm>
            <a:off x="758952" y="1078710"/>
            <a:ext cx="3836956" cy="4703378"/>
          </a:xfrm>
          <a:prstGeom prst="rect">
            <a:avLst/>
          </a:prstGeom>
        </p:spPr>
      </p:pic>
      <p:cxnSp>
        <p:nvCxnSpPr>
          <p:cNvPr id="41" name="Straight Connector 34">
            <a:extLst>
              <a:ext uri="{FF2B5EF4-FFF2-40B4-BE49-F238E27FC236}">
                <a16:creationId xmlns:a16="http://schemas.microsoft.com/office/drawing/2014/main" id="{DF96FA98-52E5-4AA7-98B9-BE6200CF0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181601" y="2933080"/>
            <a:ext cx="6248397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4240" y="2933080"/>
            <a:ext cx="7477759" cy="3762359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18288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CSE Chair training on the accommodations in CBT</a:t>
            </a:r>
          </a:p>
          <a:p>
            <a:pPr marL="18288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How will students practice the accommodations prior</a:t>
            </a:r>
          </a:p>
          <a:p>
            <a:pPr marL="64008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</a:rPr>
              <a:t>Assistive Tech</a:t>
            </a:r>
          </a:p>
          <a:p>
            <a:pPr marL="18288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Making sure IEP’s and 504 language is clear</a:t>
            </a:r>
          </a:p>
          <a:p>
            <a:pPr marL="18288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Training teachers on the accommodations </a:t>
            </a:r>
          </a:p>
          <a:p>
            <a:pPr marL="640080" lvl="1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+mj-lt"/>
                <a:hlinkClick r:id="rId2"/>
              </a:rPr>
              <a:t>Sample accommodation collection</a:t>
            </a:r>
            <a:endParaRPr lang="en-US" sz="2200" dirty="0">
              <a:latin typeface="+mj-lt"/>
            </a:endParaRPr>
          </a:p>
          <a:p>
            <a:pPr marL="18288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Determine who will be responsible for entering the accommodations and checking for accuracy</a:t>
            </a:r>
          </a:p>
          <a:p>
            <a:pPr marL="18288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Review the Student Download report prior to administration to double check accommodations</a:t>
            </a:r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78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40" name="Rectangle 32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643468"/>
            <a:ext cx="7207364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i="1" kern="1200" spc="1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Simulation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" y="2292824"/>
            <a:ext cx="8595360" cy="3921705"/>
          </a:xfrm>
        </p:spPr>
        <p:txBody>
          <a:bodyPr vert="horz" lIns="91440" tIns="45720" rIns="91440" bIns="45720" rtlCol="0">
            <a:normAutofit/>
          </a:bodyPr>
          <a:lstStyle/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First time out mirror your intended plan as close as possible (Every year)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Schedule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Proctors with groups they will have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Test out assistive tech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182880">
              <a:lnSpc>
                <a:spcPct val="90000"/>
              </a:lnSpc>
            </a:pPr>
            <a:endParaRPr lang="en-US" sz="6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41" name="Straight Connector 34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6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643468"/>
            <a:ext cx="7207364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Test Command Center</a:t>
            </a:r>
            <a:endParaRPr lang="en-US" sz="6000" i="1" kern="1200" spc="1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2292824"/>
            <a:ext cx="8024368" cy="2770494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Who should be called for what issues?</a:t>
            </a:r>
          </a:p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Phone number shared with all testing sites</a:t>
            </a:r>
          </a:p>
          <a:p>
            <a:pPr marL="182880">
              <a:lnSpc>
                <a:spcPct val="90000"/>
              </a:lnSpc>
            </a:pPr>
            <a:endParaRPr lang="en-US" sz="28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Building Level Centers vs District Center</a:t>
            </a:r>
          </a:p>
          <a:p>
            <a:pPr marL="182880">
              <a:lnSpc>
                <a:spcPct val="90000"/>
              </a:lnSpc>
            </a:pPr>
            <a:endParaRPr lang="en-US" sz="28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182880">
              <a:lnSpc>
                <a:spcPct val="90000"/>
              </a:lnSpc>
            </a:pPr>
            <a:endParaRPr lang="en-US" sz="10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72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3000"/>
          </a:blip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987A584-CE09-0925-B9D6-EC522033F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1" y="325120"/>
            <a:ext cx="10705017" cy="5953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                                                     Name                                        Contact Number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Building Principal                     ________________________         _____________</a:t>
            </a: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Building Testing Coordinator  ________________________          _____________</a:t>
            </a: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CBT Testing IT Support Staff   ________________________         _____________</a:t>
            </a: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Accommodations Manager       ________________________         _____________</a:t>
            </a: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Command Center Location       ________________________         _____________</a:t>
            </a: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District Testing Coordinator     _______ ________________          ___________</a:t>
            </a: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Testing Mode Student Login –                                        password – </a:t>
            </a:r>
            <a:br>
              <a:rPr lang="en-US" sz="2400" dirty="0">
                <a:latin typeface="+mj-lt"/>
              </a:rPr>
            </a:br>
            <a:endParaRPr lang="en-US" sz="2400" dirty="0"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Access Code ________________                               Proctor Pin     __________</a:t>
            </a:r>
          </a:p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pPr marL="0" indent="0">
              <a:buNone/>
            </a:pPr>
            <a:endParaRPr lang="en-US" sz="1800" dirty="0">
              <a:latin typeface="+mj-lt"/>
            </a:endParaRPr>
          </a:p>
          <a:p>
            <a:pPr marL="0" indent="0"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2032" y="6216396"/>
            <a:ext cx="9052560" cy="704088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/>
            <a:r>
              <a:rPr lang="en-US" dirty="0">
                <a:latin typeface="+mj-lt"/>
                <a:ea typeface="Cambria" panose="02040503050406030204" pitchFamily="18" charset="0"/>
              </a:rPr>
              <a:t>   </a:t>
            </a:r>
          </a:p>
          <a:p>
            <a:pPr marL="182880"/>
            <a:endParaRPr lang="en-US" dirty="0"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>
            <a:extLst>
              <a:ext uri="{FF2B5EF4-FFF2-40B4-BE49-F238E27FC236}">
                <a16:creationId xmlns:a16="http://schemas.microsoft.com/office/drawing/2014/main" id="{72411438-92A5-42B0-9C54-EA4FB32AC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7532" y="1063255"/>
            <a:ext cx="5312254" cy="18067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i="1" kern="1200" spc="10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Pre-Planning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43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1FC086D-39EC-448D-97E7-FF23235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86332" y="3088919"/>
            <a:ext cx="521208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7532" y="3309582"/>
            <a:ext cx="6111268" cy="3288367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/>
            <a:r>
              <a:rPr lang="en-US" sz="2600" dirty="0">
                <a:latin typeface="+mj-lt"/>
              </a:rPr>
              <a:t>Technology</a:t>
            </a:r>
          </a:p>
          <a:p>
            <a:pPr marL="182880"/>
            <a:r>
              <a:rPr lang="en-US" sz="2600" dirty="0">
                <a:latin typeface="+mj-lt"/>
              </a:rPr>
              <a:t>Special Education/Pupil Services</a:t>
            </a:r>
          </a:p>
          <a:p>
            <a:pPr marL="182880"/>
            <a:r>
              <a:rPr lang="en-US" sz="2600" dirty="0">
                <a:latin typeface="+mj-lt"/>
              </a:rPr>
              <a:t>Food Services</a:t>
            </a:r>
          </a:p>
          <a:p>
            <a:pPr marL="182880"/>
            <a:r>
              <a:rPr lang="en-US" sz="2600" dirty="0">
                <a:latin typeface="+mj-lt"/>
              </a:rPr>
              <a:t>Communications</a:t>
            </a:r>
          </a:p>
          <a:p>
            <a:pPr marL="182880"/>
            <a:r>
              <a:rPr lang="en-US" sz="2600" dirty="0">
                <a:latin typeface="+mj-lt"/>
              </a:rPr>
              <a:t>Simulation</a:t>
            </a:r>
          </a:p>
          <a:p>
            <a:pPr marL="182880"/>
            <a:r>
              <a:rPr lang="en-US" sz="2600" dirty="0">
                <a:latin typeface="+mj-lt"/>
              </a:rPr>
              <a:t>Training Staff</a:t>
            </a:r>
          </a:p>
          <a:p>
            <a:pPr marL="182880"/>
            <a:endParaRPr lang="en-US" sz="2000" dirty="0"/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77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40" name="Rectangle 32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60" y="291716"/>
            <a:ext cx="9670288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Make Ups</a:t>
            </a:r>
            <a:endParaRPr lang="en-US" sz="6000" i="1" kern="1200" spc="1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" y="2292824"/>
            <a:ext cx="10271760" cy="3921705"/>
          </a:xfrm>
        </p:spPr>
        <p:txBody>
          <a:bodyPr vert="horz" lIns="91440" tIns="45720" rIns="91440" bIns="45720" rtlCol="0">
            <a:normAutofit/>
          </a:bodyPr>
          <a:lstStyle/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Who? 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When?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Where?</a:t>
            </a:r>
          </a:p>
          <a:p>
            <a:pPr marL="182880">
              <a:lnSpc>
                <a:spcPct val="90000"/>
              </a:lnSpc>
            </a:pPr>
            <a:endParaRPr lang="en-US" sz="6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41" name="Straight Connector 34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5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-3048" y="41561"/>
            <a:ext cx="12191999" cy="6857990"/>
          </a:xfrm>
          <a:prstGeom prst="rect">
            <a:avLst/>
          </a:prstGeom>
        </p:spPr>
      </p:pic>
      <p:sp>
        <p:nvSpPr>
          <p:cNvPr id="40" name="Rectangle 32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60" y="291716"/>
            <a:ext cx="9670288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Accountability</a:t>
            </a:r>
            <a:endParaRPr lang="en-US" sz="6000" i="1" kern="1200" spc="1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41" name="Straight Connector 34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pic>
        <p:nvPicPr>
          <p:cNvPr id="6" name="Picture 5" descr="A close-up of a toy&#10;&#10;Description automatically generated">
            <a:extLst>
              <a:ext uri="{FF2B5EF4-FFF2-40B4-BE49-F238E27FC236}">
                <a16:creationId xmlns:a16="http://schemas.microsoft.com/office/drawing/2014/main" id="{00FFA3A7-167C-3C1D-AF4E-7C100259B1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905125" y="2290229"/>
            <a:ext cx="3771900" cy="39243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6009BB-01C3-4C00-D2AE-4F2CF7335036}"/>
              </a:ext>
            </a:extLst>
          </p:cNvPr>
          <p:cNvSpPr txBox="1"/>
          <p:nvPr/>
        </p:nvSpPr>
        <p:spPr>
          <a:xfrm>
            <a:off x="8943976" y="6643086"/>
            <a:ext cx="34115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3">
                    <a:lumMod val="75000"/>
                  </a:schemeClr>
                </a:solidFill>
                <a:hlinkClick r:id="rId4" tooltip="https://www.mariowiki.com/Boomerang_Br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900" dirty="0">
                <a:solidFill>
                  <a:schemeClr val="accent3">
                    <a:lumMod val="75000"/>
                  </a:schemeClr>
                </a:solidFill>
              </a:rPr>
              <a:t> by Unknown Author is licensed under </a:t>
            </a:r>
            <a:r>
              <a:rPr lang="en-US" sz="900" dirty="0">
                <a:solidFill>
                  <a:schemeClr val="accent3">
                    <a:lumMod val="75000"/>
                  </a:schemeClr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9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153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40" name="Rectangle 32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291716"/>
            <a:ext cx="8906256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i="1" kern="1200" spc="1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" y="2292824"/>
            <a:ext cx="10271760" cy="3921705"/>
          </a:xfrm>
        </p:spPr>
        <p:txBody>
          <a:bodyPr vert="horz" lIns="91440" tIns="45720" rIns="91440" bIns="45720" rtlCol="0">
            <a:normAutofit/>
          </a:bodyPr>
          <a:lstStyle/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41" name="Straight Connector 34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6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643468"/>
            <a:ext cx="7207364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i="1" kern="1200" spc="1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2286001"/>
            <a:ext cx="7384288" cy="4429753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Devices </a:t>
            </a: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What devices will be used?</a:t>
            </a: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Where are they stored?</a:t>
            </a: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How will the devices be prepared?</a:t>
            </a: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Who will prepare the devices?</a:t>
            </a: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If devices will be removed from rooms or needed for updating communicating with the building staff</a:t>
            </a: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  <a:hlinkClick r:id="rId3"/>
              </a:rPr>
              <a:t>Technology Readiness</a:t>
            </a:r>
            <a:endParaRPr lang="en-US" sz="28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19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643468"/>
            <a:ext cx="7207364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i="1" kern="1200" spc="100" baseline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Building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2292824"/>
            <a:ext cx="7207364" cy="4189252"/>
          </a:xfrm>
        </p:spPr>
        <p:txBody>
          <a:bodyPr vert="horz" lIns="91440" tIns="45720" rIns="91440" bIns="45720" rtlCol="0">
            <a:normAutofit/>
          </a:bodyPr>
          <a:lstStyle/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Testing Room Review</a:t>
            </a: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What rooms will be used?</a:t>
            </a: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Do they have connectivity?</a:t>
            </a:r>
          </a:p>
          <a:p>
            <a:pPr marL="64008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Do they have outlets?</a:t>
            </a:r>
          </a:p>
          <a:p>
            <a:pPr marL="182880">
              <a:lnSpc>
                <a:spcPct val="90000"/>
              </a:lnSpc>
            </a:pPr>
            <a:endParaRPr lang="en-US" sz="10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9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643468"/>
            <a:ext cx="7207364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Training Staff</a:t>
            </a:r>
            <a:endParaRPr lang="en-US" sz="6000" i="1" kern="1200" spc="1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2292823"/>
            <a:ext cx="7207364" cy="421973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Principals</a:t>
            </a:r>
          </a:p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Testing Coordinators</a:t>
            </a:r>
          </a:p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Training Proctors</a:t>
            </a:r>
          </a:p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Trainings Staff Supervising Accommodations</a:t>
            </a:r>
          </a:p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IT Support Staff </a:t>
            </a:r>
          </a:p>
          <a:p>
            <a:pPr marL="182880">
              <a:lnSpc>
                <a:spcPct val="90000"/>
              </a:lnSpc>
            </a:pPr>
            <a:endParaRPr lang="en-US" sz="28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When </a:t>
            </a:r>
          </a:p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Method</a:t>
            </a:r>
          </a:p>
          <a:p>
            <a:pPr marL="182880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Documentation</a:t>
            </a:r>
          </a:p>
          <a:p>
            <a:pPr marL="182880">
              <a:lnSpc>
                <a:spcPct val="90000"/>
              </a:lnSpc>
            </a:pPr>
            <a:endParaRPr lang="en-US" sz="28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182880">
              <a:lnSpc>
                <a:spcPct val="90000"/>
              </a:lnSpc>
            </a:pPr>
            <a:endParaRPr lang="en-US" sz="28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182880">
              <a:lnSpc>
                <a:spcPct val="90000"/>
              </a:lnSpc>
            </a:pPr>
            <a:endParaRPr lang="en-US" sz="10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94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40" name="Rectangle 32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643468"/>
            <a:ext cx="7207364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Food Service</a:t>
            </a:r>
            <a:endParaRPr lang="en-US" sz="6000" i="1" kern="1200" spc="1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" y="2292824"/>
            <a:ext cx="8595360" cy="3921705"/>
          </a:xfrm>
        </p:spPr>
        <p:txBody>
          <a:bodyPr vert="horz" lIns="91440" tIns="45720" rIns="91440" bIns="45720" rtlCol="0">
            <a:normAutofit/>
          </a:bodyPr>
          <a:lstStyle/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If serving breakfast in the classroom work with them to plan ahead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182880">
              <a:lnSpc>
                <a:spcPct val="90000"/>
              </a:lnSpc>
            </a:pPr>
            <a:endParaRPr lang="en-US" sz="6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41" name="Straight Connector 34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2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40" name="Rectangle 32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60" y="291716"/>
            <a:ext cx="9670288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Communications to Families</a:t>
            </a:r>
            <a:endParaRPr lang="en-US" sz="6000" i="1" kern="1200" spc="1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" y="2292824"/>
            <a:ext cx="10271760" cy="3921705"/>
          </a:xfrm>
        </p:spPr>
        <p:txBody>
          <a:bodyPr vert="horz" lIns="91440" tIns="45720" rIns="91440" bIns="45720" rtlCol="0">
            <a:normAutofit/>
          </a:bodyPr>
          <a:lstStyle/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District Communications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Dates, what to expect, what the test includes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Building Communications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Schedules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How late arrivals and absences would be handled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182880">
              <a:lnSpc>
                <a:spcPct val="90000"/>
              </a:lnSpc>
            </a:pPr>
            <a:endParaRPr lang="en-US" sz="6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41" name="Straight Connector 34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9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0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40" name="Rectangle 32">
            <a:extLst>
              <a:ext uri="{FF2B5EF4-FFF2-40B4-BE49-F238E27FC236}">
                <a16:creationId xmlns:a16="http://schemas.microsoft.com/office/drawing/2014/main" id="{E00BAC37-2349-41A4-84EA-E79BF409D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506331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8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960" y="291716"/>
            <a:ext cx="9670288" cy="13340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Roles</a:t>
            </a:r>
            <a:endParaRPr lang="en-US" sz="6000" i="1" kern="1200" spc="100" baseline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" y="2292824"/>
            <a:ext cx="10271760" cy="392170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Principal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Testing Coordinator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IT Support Staff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Data Coordinators/District Staff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Teachers/Proctors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Office Staff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+mj-lt"/>
                <a:ea typeface="Cambria" panose="02040503050406030204" pitchFamily="18" charset="0"/>
              </a:rPr>
              <a:t>Special Education Case Managers</a:t>
            </a:r>
          </a:p>
          <a:p>
            <a:pPr marL="75438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34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  <a:p>
            <a:pPr marL="182880">
              <a:lnSpc>
                <a:spcPct val="90000"/>
              </a:lnSpc>
            </a:pPr>
            <a:endParaRPr lang="en-US" sz="600" dirty="0">
              <a:solidFill>
                <a:srgbClr val="FFFFFF"/>
              </a:solidFill>
              <a:latin typeface="+mj-lt"/>
              <a:ea typeface="Cambria" panose="02040503050406030204" pitchFamily="18" charset="0"/>
            </a:endParaRPr>
          </a:p>
        </p:txBody>
      </p:sp>
      <p:cxnSp>
        <p:nvCxnSpPr>
          <p:cNvPr id="41" name="Straight Connector 34">
            <a:extLst>
              <a:ext uri="{FF2B5EF4-FFF2-40B4-BE49-F238E27FC236}">
                <a16:creationId xmlns:a16="http://schemas.microsoft.com/office/drawing/2014/main" id="{0171B0E8-564E-4AB0-9F02-631F8186CD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78992" y="2138405"/>
            <a:ext cx="720768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79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-3177" y="66751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D14F0CE-4A68-4F5C-AC85-FF283F924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76934" y="0"/>
            <a:ext cx="5215066" cy="6858000"/>
          </a:xfrm>
          <a:custGeom>
            <a:avLst/>
            <a:gdLst>
              <a:gd name="connsiteX0" fmla="*/ 0 w 5215066"/>
              <a:gd name="connsiteY0" fmla="*/ 0 h 6858000"/>
              <a:gd name="connsiteX1" fmla="*/ 3197713 w 5215066"/>
              <a:gd name="connsiteY1" fmla="*/ 0 h 6858000"/>
              <a:gd name="connsiteX2" fmla="*/ 3259787 w 5215066"/>
              <a:gd name="connsiteY2" fmla="*/ 39865 h 6858000"/>
              <a:gd name="connsiteX3" fmla="*/ 5215066 w 5215066"/>
              <a:gd name="connsiteY3" fmla="*/ 3723759 h 6858000"/>
              <a:gd name="connsiteX4" fmla="*/ 4202364 w 5215066"/>
              <a:gd name="connsiteY4" fmla="*/ 6549681 h 6858000"/>
              <a:gd name="connsiteX5" fmla="*/ 3922635 w 5215066"/>
              <a:gd name="connsiteY5" fmla="*/ 6858000 h 6858000"/>
              <a:gd name="connsiteX6" fmla="*/ 0 w 5215066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15066" h="6858000">
                <a:moveTo>
                  <a:pt x="0" y="0"/>
                </a:moveTo>
                <a:lnTo>
                  <a:pt x="3197713" y="0"/>
                </a:lnTo>
                <a:lnTo>
                  <a:pt x="3259787" y="39865"/>
                </a:lnTo>
                <a:cubicBezTo>
                  <a:pt x="4439462" y="838237"/>
                  <a:pt x="5215066" y="2190263"/>
                  <a:pt x="5215066" y="3723759"/>
                </a:cubicBezTo>
                <a:cubicBezTo>
                  <a:pt x="5215066" y="4797206"/>
                  <a:pt x="4835020" y="5781733"/>
                  <a:pt x="4202364" y="6549681"/>
                </a:cubicBezTo>
                <a:lnTo>
                  <a:pt x="392263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B86FF-C531-B73F-C8C7-5DFAE17F0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02054" y="1357952"/>
            <a:ext cx="3940007" cy="35188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Building Principal</a:t>
            </a:r>
            <a:endParaRPr lang="en-US" sz="5400" i="1" kern="1200" spc="100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775064-FDA2-2654-9EC3-354EEE505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938" y="213359"/>
            <a:ext cx="6277057" cy="5444311"/>
          </a:xfrm>
        </p:spPr>
        <p:txBody>
          <a:bodyPr vert="horz" lIns="91440" tIns="45720" rIns="91440" bIns="45720" rtlCol="0">
            <a:normAutofit/>
          </a:bodyPr>
          <a:lstStyle/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Maintain security of all testing materials, codes, pins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Train staff on testing protocols and procedures yearly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all students are tested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Understand and follow the procedures as outlined in the Administrators Manual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all accommodations are preset 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If any issues with testing requiring, contact to Questar(NWEA) must come from Building Principal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Provide Proctor Pin on the testing day to appropriate staff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Ensure at the end of the administration window that all students have been accurately coded with a Status 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Code Concurrent Issues – RICs, DTCs and Principals only can unlock</a:t>
            </a: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pPr marL="52578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DE9FBC-BFE4-9A9C-3238-FD3BAA90CF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07" b="7707"/>
          <a:stretch/>
        </p:blipFill>
        <p:spPr>
          <a:xfrm>
            <a:off x="8251992" y="787297"/>
            <a:ext cx="3940008" cy="221624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72E496-984C-0B81-F06C-233C42245C76}"/>
              </a:ext>
            </a:extLst>
          </p:cNvPr>
          <p:cNvSpPr txBox="1"/>
          <p:nvPr/>
        </p:nvSpPr>
        <p:spPr>
          <a:xfrm>
            <a:off x="200817" y="5871029"/>
            <a:ext cx="8048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  <a:hlinkClick r:id="rId3"/>
              </a:rPr>
              <a:t>New York State ELA and Math School Administrator’s Manual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8981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eadlinesVTI">
  <a:themeElements>
    <a:clrScheme name="AnalogousFromDarkSeedLeftStep">
      <a:dk1>
        <a:srgbClr val="000000"/>
      </a:dk1>
      <a:lt1>
        <a:srgbClr val="FFFFFF"/>
      </a:lt1>
      <a:dk2>
        <a:srgbClr val="1C2432"/>
      </a:dk2>
      <a:lt2>
        <a:srgbClr val="F1F3F0"/>
      </a:lt2>
      <a:accent1>
        <a:srgbClr val="D12CE4"/>
      </a:accent1>
      <a:accent2>
        <a:srgbClr val="721AD2"/>
      </a:accent2>
      <a:accent3>
        <a:srgbClr val="3B30E4"/>
      </a:accent3>
      <a:accent4>
        <a:srgbClr val="1A5BD2"/>
      </a:accent4>
      <a:accent5>
        <a:srgbClr val="2CBAE4"/>
      </a:accent5>
      <a:accent6>
        <a:srgbClr val="18C1A1"/>
      </a:accent6>
      <a:hlink>
        <a:srgbClr val="3F8CBF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2830</TotalTime>
  <Words>904</Words>
  <Application>Microsoft Office PowerPoint</Application>
  <PresentationFormat>Widescreen</PresentationFormat>
  <Paragraphs>156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Avenir Next LT Pro</vt:lpstr>
      <vt:lpstr>Sitka Banner</vt:lpstr>
      <vt:lpstr>HeadlinesVTI</vt:lpstr>
      <vt:lpstr>Computer Based Testing</vt:lpstr>
      <vt:lpstr>Pre-Planning</vt:lpstr>
      <vt:lpstr>Technology</vt:lpstr>
      <vt:lpstr>Building Review</vt:lpstr>
      <vt:lpstr>Training Staff</vt:lpstr>
      <vt:lpstr>Food Service</vt:lpstr>
      <vt:lpstr>Communications to Families</vt:lpstr>
      <vt:lpstr>Roles</vt:lpstr>
      <vt:lpstr>Building Principal</vt:lpstr>
      <vt:lpstr>Testing Coordinator</vt:lpstr>
      <vt:lpstr>IT Support</vt:lpstr>
      <vt:lpstr>Teachers/ Proctors</vt:lpstr>
      <vt:lpstr>Office Staff</vt:lpstr>
      <vt:lpstr>Data Coordinators/ District Staff</vt:lpstr>
      <vt:lpstr>Special Education Case Managers/ Assistive Tech</vt:lpstr>
      <vt:lpstr>Accommodations  CBT Quick Reference Guide NYSED Accommodations</vt:lpstr>
      <vt:lpstr>Simulation</vt:lpstr>
      <vt:lpstr>Test Command Center</vt:lpstr>
      <vt:lpstr>                                                     Name                                        Contact Number Building Principal                     ________________________         _____________  Building Testing Coordinator  ________________________          _____________  CBT Testing IT Support Staff   ________________________         _____________  Accommodations Manager       ________________________         _____________  Command Center Location       ________________________         _____________  District Testing Coordinator     _______ ________________          ___________  Testing Mode Student Login –                                        password –   Access Code ________________                               Proctor Pin     __________    </vt:lpstr>
      <vt:lpstr>Make Ups</vt:lpstr>
      <vt:lpstr>Accountability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Based Testing</dc:title>
  <dc:creator>Abigail Adams-Snell</dc:creator>
  <cp:lastModifiedBy>Info NYSCATE</cp:lastModifiedBy>
  <cp:revision>4</cp:revision>
  <dcterms:created xsi:type="dcterms:W3CDTF">2023-02-03T01:30:30Z</dcterms:created>
  <dcterms:modified xsi:type="dcterms:W3CDTF">2023-03-13T15:59:08Z</dcterms:modified>
</cp:coreProperties>
</file>