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256" r:id="rId2"/>
    <p:sldId id="257" r:id="rId3"/>
    <p:sldId id="258" r:id="rId4"/>
    <p:sldId id="260" r:id="rId5"/>
    <p:sldId id="262" r:id="rId6"/>
    <p:sldId id="264" r:id="rId7"/>
    <p:sldId id="265" r:id="rId8"/>
    <p:sldId id="267" r:id="rId9"/>
    <p:sldId id="268" r:id="rId10"/>
    <p:sldId id="269" r:id="rId11"/>
    <p:sldId id="270" r:id="rId12"/>
    <p:sldId id="272" r:id="rId13"/>
    <p:sldId id="273" r:id="rId14"/>
    <p:sldId id="271" r:id="rId15"/>
    <p:sldId id="278" r:id="rId16"/>
    <p:sldId id="261" r:id="rId17"/>
    <p:sldId id="263" r:id="rId18"/>
    <p:sldId id="259" r:id="rId19"/>
    <p:sldId id="281" r:id="rId20"/>
    <p:sldId id="266" r:id="rId21"/>
    <p:sldId id="275" r:id="rId22"/>
    <p:sldId id="277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FEC4DED-5A06-4E48-AD21-B22A3743EC39}" v="8" dt="2023-03-10T20:43:17.2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 title="Page Number Shape">
            <a:extLst>
              <a:ext uri="{FF2B5EF4-FFF2-40B4-BE49-F238E27FC236}">
                <a16:creationId xmlns:a16="http://schemas.microsoft.com/office/drawing/2014/main" id="{DD4C4B28-6B4B-4445-8535-F516D74E4AA9}"/>
              </a:ext>
            </a:extLst>
          </p:cNvPr>
          <p:cNvSpPr/>
          <p:nvPr/>
        </p:nvSpPr>
        <p:spPr bwMode="auto">
          <a:xfrm>
            <a:off x="11784011" y="5783564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cxnSp>
        <p:nvCxnSpPr>
          <p:cNvPr id="12" name="Straight Connector 11" title="Verticle Rule Line">
            <a:extLst>
              <a:ext uri="{FF2B5EF4-FFF2-40B4-BE49-F238E27FC236}">
                <a16:creationId xmlns:a16="http://schemas.microsoft.com/office/drawing/2014/main" id="{0CB1C732-7193-4253-8746-850D090A6B4E}"/>
              </a:ext>
            </a:extLst>
          </p:cNvPr>
          <p:cNvCxnSpPr>
            <a:cxnSpLocks/>
          </p:cNvCxnSpPr>
          <p:nvPr/>
        </p:nvCxnSpPr>
        <p:spPr>
          <a:xfrm>
            <a:off x="758952" y="1280160"/>
            <a:ext cx="0" cy="557784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F03AA199-952B-427F-A5BE-B97D25FD07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8992" y="1143000"/>
            <a:ext cx="6720840" cy="3730752"/>
          </a:xfrm>
        </p:spPr>
        <p:txBody>
          <a:bodyPr anchor="t">
            <a:normAutofit/>
          </a:bodyPr>
          <a:lstStyle>
            <a:lvl1pPr algn="l">
              <a:defRPr sz="7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1AA393-A876-475F-A05B-1CCAB6C1F0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8992" y="5010912"/>
            <a:ext cx="6720840" cy="704088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2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395621-D631-4F31-AEEF-C8574E50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286356" y="6007608"/>
            <a:ext cx="3143643" cy="365125"/>
          </a:xfrm>
        </p:spPr>
        <p:txBody>
          <a:bodyPr/>
          <a:lstStyle/>
          <a:p>
            <a:fld id="{53BEF823-48A5-43FC-BE03-E79964288B41}" type="datetimeFigureOut">
              <a:rPr lang="en-US" smtClean="0"/>
              <a:t>3/13/2023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5EE125-77AD-4E23-AFB7-C5CFDEACA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78991" y="6007608"/>
            <a:ext cx="672083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569682-B530-4F52-87B9-39464A093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79155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59FCF-ACDF-495D-ACFA-15FCAC9EA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3786E3-AB17-427E-8EF8-7FCB671A11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33B4E9-7A16-448C-8BE6-B14941A34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3/13/2023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9212F5-5835-49FF-836F-5E3008A0E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E9D492B-E5EE-4D24-A087-57D739CFA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857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A31E395-94BD-4E79-8E42-9CD4EB33CA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75542" y="758952"/>
            <a:ext cx="2954458" cy="498600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9AA8A4-66BC-4E80-ABE3-F533F82B88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58952" y="758952"/>
            <a:ext cx="7407586" cy="498600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DA4EA6-6A1A-48ED-9D79-A438561C7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3/13/2023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049B2BA-9250-4EBF-8820-10BDA5C1C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914475-55F3-4C46-BAE2-E4D93E9E3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4649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351BD-5252-4168-A69E-C6864AE29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748EEE-19C9-493B-836D-73B9E4A0BE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FA6BFE-11ED-4FB4-9F65-508B5B0F0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3/13/2023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90F536E-BEFF-4E0D-B4EC-39DE28C67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6EE02AF-6FE1-4972-BD48-A82499AD6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644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452EE-D9FC-4E51-9BFF-141F91923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3051" y="2414016"/>
            <a:ext cx="10666949" cy="3099816"/>
          </a:xfrm>
        </p:spPr>
        <p:txBody>
          <a:bodyPr anchor="t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E086C4-4949-4E7A-A182-6709496A1C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58952" y="1389888"/>
            <a:ext cx="10671048" cy="822960"/>
          </a:xfrm>
        </p:spPr>
        <p:txBody>
          <a:bodyPr anchor="ctr">
            <a:normAutofit/>
          </a:bodyPr>
          <a:lstStyle>
            <a:lvl1pPr marL="0" indent="0">
              <a:buNone/>
              <a:defRPr sz="20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D12BC88-6A2B-4851-9568-23A4B74D9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3/13/2023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882CFE5-65C3-4F46-9141-464545594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21B390-4E13-4481-AC02-FF126656C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15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0E02F8-47BB-4D30-8EFE-69C9222D9E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84648" y="758952"/>
            <a:ext cx="6245352" cy="2240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844D33-6BF0-4205-A542-8537E35159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84647" y="3273551"/>
            <a:ext cx="6245351" cy="22402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D6953A83-D2BE-4015-8D64-BE93DDFE5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3/13/2023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A849E67-05F9-4033-B033-74D6B8C8E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DFAAC6AA-CFFB-438F-9327-DDB023E2E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A4960CB-ABA7-4442-AB15-FE444F23C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50624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348291-9C7D-407E-8D07-FA3A323EA9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84648" y="758952"/>
            <a:ext cx="6245352" cy="548640"/>
          </a:xfrm>
        </p:spPr>
        <p:txBody>
          <a:bodyPr anchor="b"/>
          <a:lstStyle>
            <a:lvl1pPr marL="0" indent="0">
              <a:buNone/>
              <a:defRPr sz="22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A192D2-8BA6-4A4D-814D-AD37A2A10A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90323" y="1377198"/>
            <a:ext cx="6239675" cy="1828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6FD4BC-C948-41C4-BA24-5D26147E1C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84647" y="3319548"/>
            <a:ext cx="6245351" cy="548640"/>
          </a:xfrm>
        </p:spPr>
        <p:txBody>
          <a:bodyPr anchor="b"/>
          <a:lstStyle>
            <a:lvl1pPr marL="0" indent="0">
              <a:buNone/>
              <a:defRPr sz="22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2E359C-F73D-4F1B-9F9A-6D62856710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84646" y="3932372"/>
            <a:ext cx="6245352" cy="1828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76B63AE-38FF-40DD-A543-32DD98E6B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C686C0EB-E082-4BAB-99E8-B42F3C28B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3/13/2023</a:t>
            </a:fld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B3CB0152-BA1F-48C7-A66F-3ADB51C94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BD1C21B3-5CF6-415F-8295-EED3DF5CB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8352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D470D5-4EB9-4410-A8AE-6D85F1923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887FB59-BA77-4864-B9E8-994851250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3/13/2023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6F0BC0B-BA67-455B-B567-1473DF062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CF0BCF3-6FB5-4529-AA6A-A31467351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741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F1315B-6865-4A5A-91C1-B75339038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3/13/2023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536720-08C7-43DE-8EB5-CAB52D0E9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2477AF-B012-491C-AE42-22DE1203B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317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D183AC-72A9-43F5-A1B3-1D7A6A4C7E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758951"/>
            <a:ext cx="6245352" cy="475488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045592-52ED-4270-ACBB-BCC528DAC4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58953" y="3815080"/>
            <a:ext cx="3831336" cy="169875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99A93518-F9B5-418F-9883-BEF8359B0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3/13/2023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27B9FFE7-C4AB-425B-9B56-E412C7221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59231052-EBA8-4781-B28A-2FEA8BE52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DBF9E7-F686-4FA1-9BA5-69BDD014B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2" y="758952"/>
            <a:ext cx="3831336" cy="293017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285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116CF06-B27C-4DC4-981D-38E31997BD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758951"/>
            <a:ext cx="6245352" cy="475488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976E66-2CB3-4F47-97F6-077C428183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58952" y="3794760"/>
            <a:ext cx="3831336" cy="1719072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71414C9F-CBBD-4D5E-A831-BC0CDFEBC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3/13/2023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F58DC0C8-B580-442D-8DAC-4F0F869B1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1B0D29E8-DFEE-49AB-83AF-85FF25252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EAAF1B-6B6E-4D37-8F57-E403C6371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2" y="758952"/>
            <a:ext cx="3831336" cy="29260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003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 title="Page Number Shape">
            <a:extLst>
              <a:ext uri="{FF2B5EF4-FFF2-40B4-BE49-F238E27FC236}">
                <a16:creationId xmlns:a16="http://schemas.microsoft.com/office/drawing/2014/main" id="{72411438-92A5-42B0-9C54-EA4FB32ACB5E}"/>
              </a:ext>
            </a:extLst>
          </p:cNvPr>
          <p:cNvSpPr/>
          <p:nvPr/>
        </p:nvSpPr>
        <p:spPr bwMode="auto">
          <a:xfrm>
            <a:off x="11784011" y="5778801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D56E4D8-47B6-4DEC-BD29-B3B6ED4CC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2" y="758952"/>
            <a:ext cx="3831336" cy="475488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0F5D4C-4873-4052-A294-99CCB9421C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84648" y="758952"/>
            <a:ext cx="6245352" cy="47548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1D62B3-3490-46B4-A10E-33FCE4A1FB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616952" y="6007608"/>
            <a:ext cx="38130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pc="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algn="r"/>
            <a:fld id="{53BEF823-48A5-43FC-BE03-E79964288B41}" type="datetimeFigureOut">
              <a:rPr lang="en-US" smtClean="0"/>
              <a:pPr algn="r"/>
              <a:t>3/13/2023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424CB1-7D5F-4F52-9F99-7068F5819E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58952" y="6007608"/>
            <a:ext cx="38313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spc="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1F9CC9-1431-4569-B2F1-D048149553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86616" y="6007608"/>
            <a:ext cx="411480" cy="365125"/>
          </a:xfrm>
          <a:prstGeom prst="rect">
            <a:avLst/>
          </a:prstGeom>
        </p:spPr>
        <p:txBody>
          <a:bodyPr vert="horz" lIns="45720" tIns="45720" rIns="45720" bIns="45720" rtlCol="0" anchor="ctr"/>
          <a:lstStyle>
            <a:lvl1pPr algn="r">
              <a:defRPr sz="900" b="1">
                <a:solidFill>
                  <a:schemeClr val="bg1"/>
                </a:solidFill>
              </a:defRPr>
            </a:lvl1pPr>
          </a:lstStyle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1817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55" r:id="rId6"/>
    <p:sldLayoutId id="2147483751" r:id="rId7"/>
    <p:sldLayoutId id="2147483752" r:id="rId8"/>
    <p:sldLayoutId id="2147483753" r:id="rId9"/>
    <p:sldLayoutId id="2147483754" r:id="rId10"/>
    <p:sldLayoutId id="214748375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i="1" kern="1200" spc="1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ClrTx/>
        <a:buFont typeface="Arial" panose="020B0604020202020204" pitchFamily="34" charset="0"/>
        <a:buChar char="•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182880" indent="0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ClrTx/>
        <a:buFont typeface="Arial" panose="020B0604020202020204" pitchFamily="34" charset="0"/>
        <a:buNone/>
        <a:defRPr sz="18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82880" indent="-182880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ClrTx/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82880" indent="0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ClrTx/>
        <a:buFont typeface="Arial" panose="020B0604020202020204" pitchFamily="34" charset="0"/>
        <a:buNone/>
        <a:defRPr sz="14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" indent="-182880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ClrTx/>
        <a:buFont typeface="Arial" panose="020B0604020202020204" pitchFamily="34" charset="0"/>
        <a:buChar char="•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ysed.gov/common/nysed/files/programs/state-assessment/38-sam-2023.pdf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about:blank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about:blank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about:blank" TargetMode="Externa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about:blank" TargetMode="Externa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about:blank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about:blank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>
            <a:extLst>
              <a:ext uri="{FF2B5EF4-FFF2-40B4-BE49-F238E27FC236}">
                <a16:creationId xmlns:a16="http://schemas.microsoft.com/office/drawing/2014/main" id="{72411438-92A5-42B0-9C54-EA4FB32ACB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84011" y="5778801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C5176844-69C3-4F79-BE38-EA5BDDF4F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0B86FF-C531-B73F-C8C7-5DFAE17F0C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8952" y="758951"/>
            <a:ext cx="4782039" cy="19667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000" i="1" kern="1200" spc="100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Computer Based Testing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EF97C72-3F89-4F0A-9629-01818B389C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38503" y="2954301"/>
            <a:ext cx="4754880" cy="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id="{6E775064-FDA2-2654-9EC3-354EEE5053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3200" y="3161684"/>
            <a:ext cx="5337792" cy="3436262"/>
          </a:xfr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182880" algn="ctr">
              <a:lnSpc>
                <a:spcPct val="110000"/>
              </a:lnSpc>
            </a:pPr>
            <a:r>
              <a:rPr lang="en-US" sz="2800" dirty="0">
                <a:latin typeface="+mj-lt"/>
              </a:rPr>
              <a:t>Planning and Lessons Learned</a:t>
            </a:r>
          </a:p>
          <a:p>
            <a:pPr marL="182880" algn="ctr">
              <a:lnSpc>
                <a:spcPct val="110000"/>
              </a:lnSpc>
            </a:pPr>
            <a:endParaRPr lang="en-US" sz="2800" dirty="0">
              <a:latin typeface="+mj-lt"/>
            </a:endParaRPr>
          </a:p>
          <a:p>
            <a:pPr marL="182880" algn="ctr">
              <a:lnSpc>
                <a:spcPct val="110000"/>
              </a:lnSpc>
            </a:pPr>
            <a:r>
              <a:rPr lang="en-US" sz="2800" dirty="0">
                <a:latin typeface="+mj-lt"/>
              </a:rPr>
              <a:t>DATAG March 2023</a:t>
            </a:r>
          </a:p>
          <a:p>
            <a:pPr marL="182880" algn="ctr">
              <a:lnSpc>
                <a:spcPct val="110000"/>
              </a:lnSpc>
            </a:pPr>
            <a:endParaRPr lang="en-US" sz="2000" dirty="0">
              <a:latin typeface="+mj-lt"/>
            </a:endParaRPr>
          </a:p>
          <a:p>
            <a:pPr marL="182880" algn="ctr">
              <a:lnSpc>
                <a:spcPct val="110000"/>
              </a:lnSpc>
            </a:pPr>
            <a:r>
              <a:rPr lang="en-US" sz="2000" dirty="0">
                <a:latin typeface="+mj-lt"/>
              </a:rPr>
              <a:t>Abigail Adams-Snell</a:t>
            </a:r>
          </a:p>
          <a:p>
            <a:pPr marL="182880" algn="ctr">
              <a:lnSpc>
                <a:spcPct val="110000"/>
              </a:lnSpc>
            </a:pPr>
            <a:r>
              <a:rPr lang="en-US" sz="2000" dirty="0">
                <a:latin typeface="+mj-lt"/>
              </a:rPr>
              <a:t>Saratoga Springs City School District</a:t>
            </a:r>
          </a:p>
          <a:p>
            <a:pPr marL="182880" algn="ctr">
              <a:lnSpc>
                <a:spcPct val="110000"/>
              </a:lnSpc>
            </a:pPr>
            <a:r>
              <a:rPr lang="en-US" sz="2000" dirty="0">
                <a:latin typeface="+mj-lt"/>
              </a:rPr>
              <a:t>Director of Assessment, Accountability and Improvement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0DE9FBC-BFE4-9A9C-3238-FD3BAA90CFD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0889"/>
          <a:stretch/>
        </p:blipFill>
        <p:spPr>
          <a:xfrm>
            <a:off x="6096000" y="10"/>
            <a:ext cx="6095998" cy="6857990"/>
          </a:xfrm>
          <a:prstGeom prst="rect">
            <a:avLst/>
          </a:prstGeom>
        </p:spPr>
      </p:pic>
      <p:sp>
        <p:nvSpPr>
          <p:cNvPr id="15" name="Freeform 6">
            <a:extLst>
              <a:ext uri="{FF2B5EF4-FFF2-40B4-BE49-F238E27FC236}">
                <a16:creationId xmlns:a16="http://schemas.microsoft.com/office/drawing/2014/main" id="{A101E513-AF74-4E9D-A31F-9966425072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84011" y="5783564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6424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7" name="Rectangle 46">
            <a:extLst>
              <a:ext uri="{FF2B5EF4-FFF2-40B4-BE49-F238E27FC236}">
                <a16:creationId xmlns:a16="http://schemas.microsoft.com/office/drawing/2014/main" id="{55B419A7-F817-4767-8CCB-FB0E189C4A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 6">
            <a:extLst>
              <a:ext uri="{FF2B5EF4-FFF2-40B4-BE49-F238E27FC236}">
                <a16:creationId xmlns:a16="http://schemas.microsoft.com/office/drawing/2014/main" id="{7021D92D-08FF-45A6-9109-AC9462C7E8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-3177" y="667512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1" name="Freeform: Shape 50">
            <a:extLst>
              <a:ext uri="{FF2B5EF4-FFF2-40B4-BE49-F238E27FC236}">
                <a16:creationId xmlns:a16="http://schemas.microsoft.com/office/drawing/2014/main" id="{CD14F0CE-4A68-4F5C-AC85-FF283F9242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976934" y="0"/>
            <a:ext cx="5215066" cy="6858000"/>
          </a:xfrm>
          <a:custGeom>
            <a:avLst/>
            <a:gdLst>
              <a:gd name="connsiteX0" fmla="*/ 0 w 5215066"/>
              <a:gd name="connsiteY0" fmla="*/ 0 h 6858000"/>
              <a:gd name="connsiteX1" fmla="*/ 3197713 w 5215066"/>
              <a:gd name="connsiteY1" fmla="*/ 0 h 6858000"/>
              <a:gd name="connsiteX2" fmla="*/ 3259787 w 5215066"/>
              <a:gd name="connsiteY2" fmla="*/ 39865 h 6858000"/>
              <a:gd name="connsiteX3" fmla="*/ 5215066 w 5215066"/>
              <a:gd name="connsiteY3" fmla="*/ 3723759 h 6858000"/>
              <a:gd name="connsiteX4" fmla="*/ 4202364 w 5215066"/>
              <a:gd name="connsiteY4" fmla="*/ 6549681 h 6858000"/>
              <a:gd name="connsiteX5" fmla="*/ 3922635 w 5215066"/>
              <a:gd name="connsiteY5" fmla="*/ 6858000 h 6858000"/>
              <a:gd name="connsiteX6" fmla="*/ 0 w 5215066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15066" h="6858000">
                <a:moveTo>
                  <a:pt x="0" y="0"/>
                </a:moveTo>
                <a:lnTo>
                  <a:pt x="3197713" y="0"/>
                </a:lnTo>
                <a:lnTo>
                  <a:pt x="3259787" y="39865"/>
                </a:lnTo>
                <a:cubicBezTo>
                  <a:pt x="4439462" y="838237"/>
                  <a:pt x="5215066" y="2190263"/>
                  <a:pt x="5215066" y="3723759"/>
                </a:cubicBezTo>
                <a:cubicBezTo>
                  <a:pt x="5215066" y="4797206"/>
                  <a:pt x="4835020" y="5781733"/>
                  <a:pt x="4202364" y="6549681"/>
                </a:cubicBezTo>
                <a:lnTo>
                  <a:pt x="3922635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0B86FF-C531-B73F-C8C7-5DFAE17F0C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02055" y="2293045"/>
            <a:ext cx="3940007" cy="276975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dirty="0">
                <a:solidFill>
                  <a:schemeClr val="bg1"/>
                </a:solidFill>
              </a:rPr>
              <a:t>Testing Coordinator</a:t>
            </a:r>
            <a:endParaRPr lang="en-US" sz="5400" i="1" kern="1200" spc="100" baseline="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775064-FDA2-2654-9EC3-354EEE5053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9938" y="375920"/>
            <a:ext cx="6626996" cy="5212080"/>
          </a:xfrm>
        </p:spPr>
        <p:txBody>
          <a:bodyPr vert="horz" lIns="91440" tIns="45720" rIns="91440" bIns="45720" rtlCol="0">
            <a:normAutofit/>
          </a:bodyPr>
          <a:lstStyle/>
          <a:p>
            <a:pPr marL="52578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+mj-lt"/>
                <a:ea typeface="Cambria" panose="02040503050406030204" pitchFamily="18" charset="0"/>
              </a:rPr>
              <a:t>Maintain security of all testing materials, codes, pins</a:t>
            </a:r>
          </a:p>
          <a:p>
            <a:pPr marL="52578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+mj-lt"/>
                <a:ea typeface="Cambria" panose="02040503050406030204" pitchFamily="18" charset="0"/>
              </a:rPr>
              <a:t>Support in training staff</a:t>
            </a:r>
          </a:p>
          <a:p>
            <a:pPr marL="52578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+mj-lt"/>
                <a:ea typeface="Cambria" panose="02040503050406030204" pitchFamily="18" charset="0"/>
              </a:rPr>
              <a:t>Ensure testing procedures are followed</a:t>
            </a:r>
          </a:p>
          <a:p>
            <a:pPr marL="52578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+mj-lt"/>
                <a:ea typeface="Cambria" panose="02040503050406030204" pitchFamily="18" charset="0"/>
              </a:rPr>
              <a:t>Ensure all students are tested</a:t>
            </a:r>
          </a:p>
          <a:p>
            <a:pPr marL="52578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+mj-lt"/>
                <a:ea typeface="Cambria" panose="02040503050406030204" pitchFamily="18" charset="0"/>
              </a:rPr>
              <a:t>Understand the procedures as outlined in the Administrators Manual</a:t>
            </a:r>
          </a:p>
          <a:p>
            <a:pPr marL="525780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accent4">
                  <a:lumMod val="75000"/>
                </a:schemeClr>
              </a:solidFill>
              <a:latin typeface="+mj-lt"/>
              <a:ea typeface="Cambria" panose="020405030504060302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0DE9FBC-BFE4-9A9C-3238-FD3BAA90CFD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707" b="7707"/>
          <a:stretch/>
        </p:blipFill>
        <p:spPr>
          <a:xfrm>
            <a:off x="8251992" y="787297"/>
            <a:ext cx="3940008" cy="221624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C72E496-984C-0B81-F06C-233C42245C76}"/>
              </a:ext>
            </a:extLst>
          </p:cNvPr>
          <p:cNvSpPr txBox="1"/>
          <p:nvPr/>
        </p:nvSpPr>
        <p:spPr>
          <a:xfrm>
            <a:off x="200817" y="6190488"/>
            <a:ext cx="65721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j-lt"/>
                <a:hlinkClick r:id="rId3"/>
              </a:rPr>
              <a:t>New York State ELA and Math School Administrator’s Manual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985370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7" name="Rectangle 46">
            <a:extLst>
              <a:ext uri="{FF2B5EF4-FFF2-40B4-BE49-F238E27FC236}">
                <a16:creationId xmlns:a16="http://schemas.microsoft.com/office/drawing/2014/main" id="{55B419A7-F817-4767-8CCB-FB0E189C4A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 6">
            <a:extLst>
              <a:ext uri="{FF2B5EF4-FFF2-40B4-BE49-F238E27FC236}">
                <a16:creationId xmlns:a16="http://schemas.microsoft.com/office/drawing/2014/main" id="{7021D92D-08FF-45A6-9109-AC9462C7E8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-3177" y="667512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1" name="Freeform: Shape 50">
            <a:extLst>
              <a:ext uri="{FF2B5EF4-FFF2-40B4-BE49-F238E27FC236}">
                <a16:creationId xmlns:a16="http://schemas.microsoft.com/office/drawing/2014/main" id="{CD14F0CE-4A68-4F5C-AC85-FF283F9242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976934" y="0"/>
            <a:ext cx="5215066" cy="6858000"/>
          </a:xfrm>
          <a:custGeom>
            <a:avLst/>
            <a:gdLst>
              <a:gd name="connsiteX0" fmla="*/ 0 w 5215066"/>
              <a:gd name="connsiteY0" fmla="*/ 0 h 6858000"/>
              <a:gd name="connsiteX1" fmla="*/ 3197713 w 5215066"/>
              <a:gd name="connsiteY1" fmla="*/ 0 h 6858000"/>
              <a:gd name="connsiteX2" fmla="*/ 3259787 w 5215066"/>
              <a:gd name="connsiteY2" fmla="*/ 39865 h 6858000"/>
              <a:gd name="connsiteX3" fmla="*/ 5215066 w 5215066"/>
              <a:gd name="connsiteY3" fmla="*/ 3723759 h 6858000"/>
              <a:gd name="connsiteX4" fmla="*/ 4202364 w 5215066"/>
              <a:gd name="connsiteY4" fmla="*/ 6549681 h 6858000"/>
              <a:gd name="connsiteX5" fmla="*/ 3922635 w 5215066"/>
              <a:gd name="connsiteY5" fmla="*/ 6858000 h 6858000"/>
              <a:gd name="connsiteX6" fmla="*/ 0 w 5215066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15066" h="6858000">
                <a:moveTo>
                  <a:pt x="0" y="0"/>
                </a:moveTo>
                <a:lnTo>
                  <a:pt x="3197713" y="0"/>
                </a:lnTo>
                <a:lnTo>
                  <a:pt x="3259787" y="39865"/>
                </a:lnTo>
                <a:cubicBezTo>
                  <a:pt x="4439462" y="838237"/>
                  <a:pt x="5215066" y="2190263"/>
                  <a:pt x="5215066" y="3723759"/>
                </a:cubicBezTo>
                <a:cubicBezTo>
                  <a:pt x="5215066" y="4797206"/>
                  <a:pt x="4835020" y="5781733"/>
                  <a:pt x="4202364" y="6549681"/>
                </a:cubicBezTo>
                <a:lnTo>
                  <a:pt x="3922635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0B86FF-C531-B73F-C8C7-5DFAE17F0C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02055" y="2293045"/>
            <a:ext cx="3940007" cy="276975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dirty="0">
                <a:solidFill>
                  <a:schemeClr val="bg1"/>
                </a:solidFill>
              </a:rPr>
              <a:t>IT Support</a:t>
            </a:r>
            <a:endParaRPr lang="en-US" sz="5400" i="1" kern="1200" spc="100" baseline="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775064-FDA2-2654-9EC3-354EEE5053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9938" y="375920"/>
            <a:ext cx="6626996" cy="5212080"/>
          </a:xfrm>
        </p:spPr>
        <p:txBody>
          <a:bodyPr vert="horz" lIns="91440" tIns="45720" rIns="91440" bIns="45720" rtlCol="0">
            <a:normAutofit/>
          </a:bodyPr>
          <a:lstStyle/>
          <a:p>
            <a:pPr marL="52578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+mj-lt"/>
                <a:ea typeface="Cambria" panose="02040503050406030204" pitchFamily="18" charset="0"/>
              </a:rPr>
              <a:t>Ensure Technology Checklist is completed ahead of time</a:t>
            </a:r>
          </a:p>
          <a:p>
            <a:pPr marL="52578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+mj-lt"/>
                <a:ea typeface="Cambria" panose="02040503050406030204" pitchFamily="18" charset="0"/>
              </a:rPr>
              <a:t>Ensure that devices are updated</a:t>
            </a:r>
          </a:p>
          <a:p>
            <a:pPr marL="52578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+mj-lt"/>
                <a:ea typeface="Cambria" panose="02040503050406030204" pitchFamily="18" charset="0"/>
              </a:rPr>
              <a:t>Ensure devices are in testing mode</a:t>
            </a:r>
          </a:p>
          <a:p>
            <a:pPr marL="52578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+mj-lt"/>
                <a:ea typeface="Cambria" panose="02040503050406030204" pitchFamily="18" charset="0"/>
              </a:rPr>
              <a:t>Ensure keyboards and mouse are available and working </a:t>
            </a:r>
          </a:p>
          <a:p>
            <a:pPr marL="52578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+mj-lt"/>
                <a:ea typeface="Cambria" panose="02040503050406030204" pitchFamily="18" charset="0"/>
              </a:rPr>
              <a:t>Have access to power charges, extra charged devices, mouse, styli.</a:t>
            </a:r>
          </a:p>
          <a:p>
            <a:pPr marL="52578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+mj-lt"/>
                <a:ea typeface="Cambria" panose="02040503050406030204" pitchFamily="18" charset="0"/>
              </a:rPr>
              <a:t>IT Staff will NOT be provided the Proctor pin to restart tests. That is the role of the Proctor.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0DE9FBC-BFE4-9A9C-3238-FD3BAA90CFD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707" b="7707"/>
          <a:stretch/>
        </p:blipFill>
        <p:spPr>
          <a:xfrm>
            <a:off x="8251992" y="787297"/>
            <a:ext cx="3940008" cy="221624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C72E496-984C-0B81-F06C-233C42245C76}"/>
              </a:ext>
            </a:extLst>
          </p:cNvPr>
          <p:cNvSpPr txBox="1"/>
          <p:nvPr/>
        </p:nvSpPr>
        <p:spPr>
          <a:xfrm>
            <a:off x="404811" y="5867322"/>
            <a:ext cx="65721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j-lt"/>
              </a:rPr>
              <a:t>New York State </a:t>
            </a:r>
          </a:p>
          <a:p>
            <a:r>
              <a:rPr lang="en-US" dirty="0">
                <a:latin typeface="+mj-lt"/>
              </a:rPr>
              <a:t>ELA and Math School Administrator’s Manual</a:t>
            </a:r>
          </a:p>
        </p:txBody>
      </p:sp>
    </p:spTree>
    <p:extLst>
      <p:ext uri="{BB962C8B-B14F-4D97-AF65-F5344CB8AC3E}">
        <p14:creationId xmlns:p14="http://schemas.microsoft.com/office/powerpoint/2010/main" val="12427409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7" name="Rectangle 46">
            <a:extLst>
              <a:ext uri="{FF2B5EF4-FFF2-40B4-BE49-F238E27FC236}">
                <a16:creationId xmlns:a16="http://schemas.microsoft.com/office/drawing/2014/main" id="{55B419A7-F817-4767-8CCB-FB0E189C4A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 6">
            <a:extLst>
              <a:ext uri="{FF2B5EF4-FFF2-40B4-BE49-F238E27FC236}">
                <a16:creationId xmlns:a16="http://schemas.microsoft.com/office/drawing/2014/main" id="{7021D92D-08FF-45A6-9109-AC9462C7E8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-3177" y="667512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1" name="Freeform: Shape 50">
            <a:extLst>
              <a:ext uri="{FF2B5EF4-FFF2-40B4-BE49-F238E27FC236}">
                <a16:creationId xmlns:a16="http://schemas.microsoft.com/office/drawing/2014/main" id="{CD14F0CE-4A68-4F5C-AC85-FF283F9242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976934" y="0"/>
            <a:ext cx="5215066" cy="6858000"/>
          </a:xfrm>
          <a:custGeom>
            <a:avLst/>
            <a:gdLst>
              <a:gd name="connsiteX0" fmla="*/ 0 w 5215066"/>
              <a:gd name="connsiteY0" fmla="*/ 0 h 6858000"/>
              <a:gd name="connsiteX1" fmla="*/ 3197713 w 5215066"/>
              <a:gd name="connsiteY1" fmla="*/ 0 h 6858000"/>
              <a:gd name="connsiteX2" fmla="*/ 3259787 w 5215066"/>
              <a:gd name="connsiteY2" fmla="*/ 39865 h 6858000"/>
              <a:gd name="connsiteX3" fmla="*/ 5215066 w 5215066"/>
              <a:gd name="connsiteY3" fmla="*/ 3723759 h 6858000"/>
              <a:gd name="connsiteX4" fmla="*/ 4202364 w 5215066"/>
              <a:gd name="connsiteY4" fmla="*/ 6549681 h 6858000"/>
              <a:gd name="connsiteX5" fmla="*/ 3922635 w 5215066"/>
              <a:gd name="connsiteY5" fmla="*/ 6858000 h 6858000"/>
              <a:gd name="connsiteX6" fmla="*/ 0 w 5215066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15066" h="6858000">
                <a:moveTo>
                  <a:pt x="0" y="0"/>
                </a:moveTo>
                <a:lnTo>
                  <a:pt x="3197713" y="0"/>
                </a:lnTo>
                <a:lnTo>
                  <a:pt x="3259787" y="39865"/>
                </a:lnTo>
                <a:cubicBezTo>
                  <a:pt x="4439462" y="838237"/>
                  <a:pt x="5215066" y="2190263"/>
                  <a:pt x="5215066" y="3723759"/>
                </a:cubicBezTo>
                <a:cubicBezTo>
                  <a:pt x="5215066" y="4797206"/>
                  <a:pt x="4835020" y="5781733"/>
                  <a:pt x="4202364" y="6549681"/>
                </a:cubicBezTo>
                <a:lnTo>
                  <a:pt x="3922635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0B86FF-C531-B73F-C8C7-5DFAE17F0C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02055" y="2293045"/>
            <a:ext cx="3940007" cy="276975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i="1" kern="1200" spc="100" baseline="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Teachers/ Proctors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775064-FDA2-2654-9EC3-354EEE5053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9938" y="375920"/>
            <a:ext cx="6626996" cy="5212080"/>
          </a:xfrm>
        </p:spPr>
        <p:txBody>
          <a:bodyPr vert="horz" lIns="91440" tIns="45720" rIns="91440" bIns="45720" rtlCol="0">
            <a:normAutofit/>
          </a:bodyPr>
          <a:lstStyle/>
          <a:p>
            <a:pPr marL="52578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+mj-lt"/>
                <a:ea typeface="Cambria" panose="02040503050406030204" pitchFamily="18" charset="0"/>
              </a:rPr>
              <a:t>Completed proctor training yearly</a:t>
            </a:r>
          </a:p>
          <a:p>
            <a:pPr marL="52578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+mj-lt"/>
                <a:ea typeface="Cambria" panose="02040503050406030204" pitchFamily="18" charset="0"/>
              </a:rPr>
              <a:t>Follow all guidelines as outlined in Teacher Administration guide</a:t>
            </a:r>
          </a:p>
          <a:p>
            <a:pPr marL="52578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+mj-lt"/>
                <a:ea typeface="Cambria" panose="02040503050406030204" pitchFamily="18" charset="0"/>
              </a:rPr>
              <a:t>Active monitoring of students during testing</a:t>
            </a:r>
          </a:p>
          <a:p>
            <a:pPr marL="52578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+mj-lt"/>
                <a:ea typeface="Cambria" panose="02040503050406030204" pitchFamily="18" charset="0"/>
              </a:rPr>
              <a:t>Ensure that students get the correct login in ticket</a:t>
            </a:r>
          </a:p>
          <a:p>
            <a:pPr marL="52578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+mj-lt"/>
                <a:ea typeface="Cambria" panose="02040503050406030204" pitchFamily="18" charset="0"/>
              </a:rPr>
              <a:t>Ensure all students save and submit at the end of their testing sessions</a:t>
            </a:r>
          </a:p>
          <a:p>
            <a:pPr marL="52578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+mj-lt"/>
                <a:ea typeface="Cambria" panose="02040503050406030204" pitchFamily="18" charset="0"/>
              </a:rPr>
              <a:t>Know the different between the Access Code and the Proctor Pin</a:t>
            </a:r>
          </a:p>
          <a:p>
            <a:pPr marL="525780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accent4">
                  <a:lumMod val="75000"/>
                </a:schemeClr>
              </a:solidFill>
              <a:latin typeface="+mj-lt"/>
              <a:ea typeface="Cambria" panose="02040503050406030204" pitchFamily="18" charset="0"/>
            </a:endParaRPr>
          </a:p>
          <a:p>
            <a:pPr marL="525780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accent4">
                  <a:lumMod val="75000"/>
                </a:schemeClr>
              </a:solidFill>
              <a:latin typeface="+mj-lt"/>
              <a:ea typeface="Cambria" panose="02040503050406030204" pitchFamily="18" charset="0"/>
            </a:endParaRPr>
          </a:p>
          <a:p>
            <a:pPr marL="525780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accent4">
                  <a:lumMod val="75000"/>
                </a:schemeClr>
              </a:solidFill>
              <a:latin typeface="+mj-lt"/>
              <a:ea typeface="Cambria" panose="020405030504060302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0DE9FBC-BFE4-9A9C-3238-FD3BAA90CFD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707" b="7707"/>
          <a:stretch/>
        </p:blipFill>
        <p:spPr>
          <a:xfrm>
            <a:off x="8251992" y="787297"/>
            <a:ext cx="3940008" cy="221624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C72E496-984C-0B81-F06C-233C42245C76}"/>
              </a:ext>
            </a:extLst>
          </p:cNvPr>
          <p:cNvSpPr txBox="1"/>
          <p:nvPr/>
        </p:nvSpPr>
        <p:spPr>
          <a:xfrm>
            <a:off x="200817" y="5879592"/>
            <a:ext cx="65721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j-lt"/>
                <a:hlinkClick r:id="rId3"/>
              </a:rPr>
              <a:t>Teacher Manual ELA</a:t>
            </a:r>
            <a:endParaRPr lang="en-US" dirty="0">
              <a:latin typeface="+mj-lt"/>
            </a:endParaRPr>
          </a:p>
          <a:p>
            <a:r>
              <a:rPr lang="en-US" dirty="0">
                <a:latin typeface="+mj-lt"/>
                <a:hlinkClick r:id="rId3"/>
              </a:rPr>
              <a:t>Teacher Manual Math</a:t>
            </a:r>
            <a:endParaRPr lang="en-US" dirty="0">
              <a:latin typeface="+mj-lt"/>
            </a:endParaRPr>
          </a:p>
          <a:p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886910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7" name="Rectangle 46">
            <a:extLst>
              <a:ext uri="{FF2B5EF4-FFF2-40B4-BE49-F238E27FC236}">
                <a16:creationId xmlns:a16="http://schemas.microsoft.com/office/drawing/2014/main" id="{55B419A7-F817-4767-8CCB-FB0E189C4A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 6">
            <a:extLst>
              <a:ext uri="{FF2B5EF4-FFF2-40B4-BE49-F238E27FC236}">
                <a16:creationId xmlns:a16="http://schemas.microsoft.com/office/drawing/2014/main" id="{7021D92D-08FF-45A6-9109-AC9462C7E8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-3177" y="667512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1" name="Freeform: Shape 50">
            <a:extLst>
              <a:ext uri="{FF2B5EF4-FFF2-40B4-BE49-F238E27FC236}">
                <a16:creationId xmlns:a16="http://schemas.microsoft.com/office/drawing/2014/main" id="{CD14F0CE-4A68-4F5C-AC85-FF283F9242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976934" y="0"/>
            <a:ext cx="5215066" cy="6858000"/>
          </a:xfrm>
          <a:custGeom>
            <a:avLst/>
            <a:gdLst>
              <a:gd name="connsiteX0" fmla="*/ 0 w 5215066"/>
              <a:gd name="connsiteY0" fmla="*/ 0 h 6858000"/>
              <a:gd name="connsiteX1" fmla="*/ 3197713 w 5215066"/>
              <a:gd name="connsiteY1" fmla="*/ 0 h 6858000"/>
              <a:gd name="connsiteX2" fmla="*/ 3259787 w 5215066"/>
              <a:gd name="connsiteY2" fmla="*/ 39865 h 6858000"/>
              <a:gd name="connsiteX3" fmla="*/ 5215066 w 5215066"/>
              <a:gd name="connsiteY3" fmla="*/ 3723759 h 6858000"/>
              <a:gd name="connsiteX4" fmla="*/ 4202364 w 5215066"/>
              <a:gd name="connsiteY4" fmla="*/ 6549681 h 6858000"/>
              <a:gd name="connsiteX5" fmla="*/ 3922635 w 5215066"/>
              <a:gd name="connsiteY5" fmla="*/ 6858000 h 6858000"/>
              <a:gd name="connsiteX6" fmla="*/ 0 w 5215066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15066" h="6858000">
                <a:moveTo>
                  <a:pt x="0" y="0"/>
                </a:moveTo>
                <a:lnTo>
                  <a:pt x="3197713" y="0"/>
                </a:lnTo>
                <a:lnTo>
                  <a:pt x="3259787" y="39865"/>
                </a:lnTo>
                <a:cubicBezTo>
                  <a:pt x="4439462" y="838237"/>
                  <a:pt x="5215066" y="2190263"/>
                  <a:pt x="5215066" y="3723759"/>
                </a:cubicBezTo>
                <a:cubicBezTo>
                  <a:pt x="5215066" y="4797206"/>
                  <a:pt x="4835020" y="5781733"/>
                  <a:pt x="4202364" y="6549681"/>
                </a:cubicBezTo>
                <a:lnTo>
                  <a:pt x="3922635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0B86FF-C531-B73F-C8C7-5DFAE17F0C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02055" y="2293045"/>
            <a:ext cx="3940007" cy="276975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i="1" kern="1200" spc="100" baseline="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Office Staff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775064-FDA2-2654-9EC3-354EEE5053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9938" y="375920"/>
            <a:ext cx="6626996" cy="5212080"/>
          </a:xfrm>
        </p:spPr>
        <p:txBody>
          <a:bodyPr vert="horz" lIns="91440" tIns="45720" rIns="91440" bIns="45720" rtlCol="0">
            <a:normAutofit/>
          </a:bodyPr>
          <a:lstStyle/>
          <a:p>
            <a:pPr marL="52578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+mj-lt"/>
                <a:ea typeface="Cambria" panose="02040503050406030204" pitchFamily="18" charset="0"/>
              </a:rPr>
              <a:t>Know the schedule for the testing day</a:t>
            </a:r>
          </a:p>
          <a:p>
            <a:pPr marL="52578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+mj-lt"/>
                <a:ea typeface="Cambria" panose="02040503050406030204" pitchFamily="18" charset="0"/>
              </a:rPr>
              <a:t>Have the plan for where to send students if they come to school late</a:t>
            </a:r>
          </a:p>
          <a:p>
            <a:pPr marL="52578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+mj-lt"/>
                <a:ea typeface="Cambria" panose="02040503050406030204" pitchFamily="18" charset="0"/>
              </a:rPr>
              <a:t>Know who to contact if a student needs to be found during testing</a:t>
            </a:r>
          </a:p>
          <a:p>
            <a:pPr marL="52578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+mj-lt"/>
                <a:ea typeface="Cambria" panose="02040503050406030204" pitchFamily="18" charset="0"/>
              </a:rPr>
              <a:t>Provide building principal accurate attendance list of students who missed a testing day</a:t>
            </a:r>
          </a:p>
          <a:p>
            <a:pPr marL="52578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+mj-lt"/>
                <a:ea typeface="Cambria" panose="02040503050406030204" pitchFamily="18" charset="0"/>
              </a:rPr>
              <a:t>Provide Principal information about students with known absents to plan for make-ups</a:t>
            </a:r>
          </a:p>
          <a:p>
            <a:pPr marL="525780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accent4">
                  <a:lumMod val="75000"/>
                </a:schemeClr>
              </a:solidFill>
              <a:latin typeface="+mj-lt"/>
              <a:ea typeface="Cambria" panose="02040503050406030204" pitchFamily="18" charset="0"/>
            </a:endParaRPr>
          </a:p>
          <a:p>
            <a:pPr marL="525780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accent4">
                  <a:lumMod val="75000"/>
                </a:schemeClr>
              </a:solidFill>
              <a:latin typeface="+mj-lt"/>
              <a:ea typeface="Cambria" panose="020405030504060302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0DE9FBC-BFE4-9A9C-3238-FD3BAA90CFD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707" b="7707"/>
          <a:stretch/>
        </p:blipFill>
        <p:spPr>
          <a:xfrm>
            <a:off x="8251992" y="787297"/>
            <a:ext cx="3940008" cy="221624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C72E496-984C-0B81-F06C-233C42245C76}"/>
              </a:ext>
            </a:extLst>
          </p:cNvPr>
          <p:cNvSpPr txBox="1"/>
          <p:nvPr/>
        </p:nvSpPr>
        <p:spPr>
          <a:xfrm>
            <a:off x="496251" y="5760720"/>
            <a:ext cx="65721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j-lt"/>
              </a:rPr>
              <a:t>New York State </a:t>
            </a:r>
          </a:p>
          <a:p>
            <a:r>
              <a:rPr lang="en-US" dirty="0">
                <a:latin typeface="+mj-lt"/>
              </a:rPr>
              <a:t>ELA and Math School Administrator’s Manual</a:t>
            </a:r>
          </a:p>
        </p:txBody>
      </p:sp>
    </p:spTree>
    <p:extLst>
      <p:ext uri="{BB962C8B-B14F-4D97-AF65-F5344CB8AC3E}">
        <p14:creationId xmlns:p14="http://schemas.microsoft.com/office/powerpoint/2010/main" val="22749930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7" name="Rectangle 46">
            <a:extLst>
              <a:ext uri="{FF2B5EF4-FFF2-40B4-BE49-F238E27FC236}">
                <a16:creationId xmlns:a16="http://schemas.microsoft.com/office/drawing/2014/main" id="{55B419A7-F817-4767-8CCB-FB0E189C4A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 6">
            <a:extLst>
              <a:ext uri="{FF2B5EF4-FFF2-40B4-BE49-F238E27FC236}">
                <a16:creationId xmlns:a16="http://schemas.microsoft.com/office/drawing/2014/main" id="{7021D92D-08FF-45A6-9109-AC9462C7E8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-3177" y="667512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1" name="Freeform: Shape 50">
            <a:extLst>
              <a:ext uri="{FF2B5EF4-FFF2-40B4-BE49-F238E27FC236}">
                <a16:creationId xmlns:a16="http://schemas.microsoft.com/office/drawing/2014/main" id="{CD14F0CE-4A68-4F5C-AC85-FF283F9242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976934" y="0"/>
            <a:ext cx="5215066" cy="6858000"/>
          </a:xfrm>
          <a:custGeom>
            <a:avLst/>
            <a:gdLst>
              <a:gd name="connsiteX0" fmla="*/ 0 w 5215066"/>
              <a:gd name="connsiteY0" fmla="*/ 0 h 6858000"/>
              <a:gd name="connsiteX1" fmla="*/ 3197713 w 5215066"/>
              <a:gd name="connsiteY1" fmla="*/ 0 h 6858000"/>
              <a:gd name="connsiteX2" fmla="*/ 3259787 w 5215066"/>
              <a:gd name="connsiteY2" fmla="*/ 39865 h 6858000"/>
              <a:gd name="connsiteX3" fmla="*/ 5215066 w 5215066"/>
              <a:gd name="connsiteY3" fmla="*/ 3723759 h 6858000"/>
              <a:gd name="connsiteX4" fmla="*/ 4202364 w 5215066"/>
              <a:gd name="connsiteY4" fmla="*/ 6549681 h 6858000"/>
              <a:gd name="connsiteX5" fmla="*/ 3922635 w 5215066"/>
              <a:gd name="connsiteY5" fmla="*/ 6858000 h 6858000"/>
              <a:gd name="connsiteX6" fmla="*/ 0 w 5215066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15066" h="6858000">
                <a:moveTo>
                  <a:pt x="0" y="0"/>
                </a:moveTo>
                <a:lnTo>
                  <a:pt x="3197713" y="0"/>
                </a:lnTo>
                <a:lnTo>
                  <a:pt x="3259787" y="39865"/>
                </a:lnTo>
                <a:cubicBezTo>
                  <a:pt x="4439462" y="838237"/>
                  <a:pt x="5215066" y="2190263"/>
                  <a:pt x="5215066" y="3723759"/>
                </a:cubicBezTo>
                <a:cubicBezTo>
                  <a:pt x="5215066" y="4797206"/>
                  <a:pt x="4835020" y="5781733"/>
                  <a:pt x="4202364" y="6549681"/>
                </a:cubicBezTo>
                <a:lnTo>
                  <a:pt x="3922635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0B86FF-C531-B73F-C8C7-5DFAE17F0C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02055" y="3535468"/>
            <a:ext cx="3940007" cy="2216242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</a:rPr>
              <a:t>Data Coordinators/ District Staff</a:t>
            </a:r>
            <a:endParaRPr lang="en-US" sz="5400" i="1" kern="1200" spc="100" baseline="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775064-FDA2-2654-9EC3-354EEE5053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9938" y="375920"/>
            <a:ext cx="6626996" cy="5212080"/>
          </a:xfrm>
        </p:spPr>
        <p:txBody>
          <a:bodyPr vert="horz" lIns="91440" tIns="45720" rIns="91440" bIns="45720" rtlCol="0">
            <a:normAutofit/>
          </a:bodyPr>
          <a:lstStyle/>
          <a:p>
            <a:pPr marL="52578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+mj-lt"/>
                <a:ea typeface="Cambria" panose="02040503050406030204" pitchFamily="18" charset="0"/>
              </a:rPr>
              <a:t>Ensure all enrollment and demographic data on eligible students is send to state on time</a:t>
            </a:r>
          </a:p>
          <a:p>
            <a:pPr marL="52578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+mj-lt"/>
                <a:ea typeface="Cambria" panose="02040503050406030204" pitchFamily="18" charset="0"/>
              </a:rPr>
              <a:t>Support buildings with NYSSIS ID for students that enroll after state deadline</a:t>
            </a:r>
          </a:p>
          <a:p>
            <a:pPr marL="52578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+mj-lt"/>
                <a:ea typeface="Cambria" panose="02040503050406030204" pitchFamily="18" charset="0"/>
              </a:rPr>
              <a:t>Monitor testing status during testing. Contacts the Building Principal if</a:t>
            </a:r>
          </a:p>
          <a:p>
            <a:pPr marL="52578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+mj-lt"/>
                <a:ea typeface="Cambria" panose="02040503050406030204" pitchFamily="18" charset="0"/>
              </a:rPr>
              <a:t>After testing will review Tested/Not Tested report with Building Principal to ensure all students are reported accurately (Tested, Absent, Not Tested)</a:t>
            </a:r>
          </a:p>
          <a:p>
            <a:pPr marL="182880"/>
            <a:endParaRPr lang="en-US" dirty="0">
              <a:solidFill>
                <a:schemeClr val="accent4">
                  <a:lumMod val="75000"/>
                </a:schemeClr>
              </a:solidFill>
              <a:latin typeface="+mj-lt"/>
              <a:ea typeface="Cambria" panose="02040503050406030204" pitchFamily="18" charset="0"/>
            </a:endParaRPr>
          </a:p>
          <a:p>
            <a:pPr marL="525780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accent4">
                  <a:lumMod val="75000"/>
                </a:schemeClr>
              </a:solidFill>
              <a:latin typeface="+mj-lt"/>
              <a:ea typeface="Cambria" panose="020405030504060302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0DE9FBC-BFE4-9A9C-3238-FD3BAA90CFD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707" b="7707"/>
          <a:stretch/>
        </p:blipFill>
        <p:spPr>
          <a:xfrm>
            <a:off x="8251992" y="765718"/>
            <a:ext cx="3940008" cy="2216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84451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7" name="Rectangle 46">
            <a:extLst>
              <a:ext uri="{FF2B5EF4-FFF2-40B4-BE49-F238E27FC236}">
                <a16:creationId xmlns:a16="http://schemas.microsoft.com/office/drawing/2014/main" id="{55B419A7-F817-4767-8CCB-FB0E189C4A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 6">
            <a:extLst>
              <a:ext uri="{FF2B5EF4-FFF2-40B4-BE49-F238E27FC236}">
                <a16:creationId xmlns:a16="http://schemas.microsoft.com/office/drawing/2014/main" id="{7021D92D-08FF-45A6-9109-AC9462C7E8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-3177" y="667512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1" name="Freeform: Shape 50">
            <a:extLst>
              <a:ext uri="{FF2B5EF4-FFF2-40B4-BE49-F238E27FC236}">
                <a16:creationId xmlns:a16="http://schemas.microsoft.com/office/drawing/2014/main" id="{CD14F0CE-4A68-4F5C-AC85-FF283F9242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976934" y="0"/>
            <a:ext cx="5215066" cy="6858000"/>
          </a:xfrm>
          <a:custGeom>
            <a:avLst/>
            <a:gdLst>
              <a:gd name="connsiteX0" fmla="*/ 0 w 5215066"/>
              <a:gd name="connsiteY0" fmla="*/ 0 h 6858000"/>
              <a:gd name="connsiteX1" fmla="*/ 3197713 w 5215066"/>
              <a:gd name="connsiteY1" fmla="*/ 0 h 6858000"/>
              <a:gd name="connsiteX2" fmla="*/ 3259787 w 5215066"/>
              <a:gd name="connsiteY2" fmla="*/ 39865 h 6858000"/>
              <a:gd name="connsiteX3" fmla="*/ 5215066 w 5215066"/>
              <a:gd name="connsiteY3" fmla="*/ 3723759 h 6858000"/>
              <a:gd name="connsiteX4" fmla="*/ 4202364 w 5215066"/>
              <a:gd name="connsiteY4" fmla="*/ 6549681 h 6858000"/>
              <a:gd name="connsiteX5" fmla="*/ 3922635 w 5215066"/>
              <a:gd name="connsiteY5" fmla="*/ 6858000 h 6858000"/>
              <a:gd name="connsiteX6" fmla="*/ 0 w 5215066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15066" h="6858000">
                <a:moveTo>
                  <a:pt x="0" y="0"/>
                </a:moveTo>
                <a:lnTo>
                  <a:pt x="3197713" y="0"/>
                </a:lnTo>
                <a:lnTo>
                  <a:pt x="3259787" y="39865"/>
                </a:lnTo>
                <a:cubicBezTo>
                  <a:pt x="4439462" y="838237"/>
                  <a:pt x="5215066" y="2190263"/>
                  <a:pt x="5215066" y="3723759"/>
                </a:cubicBezTo>
                <a:cubicBezTo>
                  <a:pt x="5215066" y="4797206"/>
                  <a:pt x="4835020" y="5781733"/>
                  <a:pt x="4202364" y="6549681"/>
                </a:cubicBezTo>
                <a:lnTo>
                  <a:pt x="3922635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0B86FF-C531-B73F-C8C7-5DFAE17F0C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02055" y="3535468"/>
            <a:ext cx="3940007" cy="3200612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US" sz="5400" i="1" kern="1200" spc="100" baseline="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Special</a:t>
            </a:r>
            <a:r>
              <a:rPr lang="en-US" sz="5400" i="1" kern="1200" spc="100" baseline="0" dirty="0">
                <a:latin typeface="+mj-lt"/>
                <a:ea typeface="+mj-ea"/>
                <a:cs typeface="+mj-cs"/>
              </a:rPr>
              <a:t> </a:t>
            </a:r>
            <a:r>
              <a:rPr lang="en-US" sz="5400" i="1" kern="1200" spc="100" baseline="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Education Case Managers/ Assistive Tech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775064-FDA2-2654-9EC3-354EEE5053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9938" y="375920"/>
            <a:ext cx="6626996" cy="5212080"/>
          </a:xfrm>
        </p:spPr>
        <p:txBody>
          <a:bodyPr vert="horz" lIns="91440" tIns="45720" rIns="91440" bIns="45720" rtlCol="0">
            <a:normAutofit/>
          </a:bodyPr>
          <a:lstStyle/>
          <a:p>
            <a:pPr marL="182880"/>
            <a:endParaRPr lang="en-US" dirty="0">
              <a:solidFill>
                <a:schemeClr val="accent4">
                  <a:lumMod val="75000"/>
                </a:schemeClr>
              </a:solidFill>
              <a:latin typeface="+mj-lt"/>
              <a:ea typeface="Cambria" panose="02040503050406030204" pitchFamily="18" charset="0"/>
            </a:endParaRPr>
          </a:p>
          <a:p>
            <a:pPr marL="525780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accent4">
                  <a:lumMod val="75000"/>
                </a:schemeClr>
              </a:solidFill>
              <a:latin typeface="+mj-lt"/>
              <a:ea typeface="Cambria" panose="020405030504060302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0DE9FBC-BFE4-9A9C-3238-FD3BAA90CFD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707" b="7707"/>
          <a:stretch/>
        </p:blipFill>
        <p:spPr>
          <a:xfrm>
            <a:off x="8251992" y="765718"/>
            <a:ext cx="3940008" cy="221624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05EB198-72C2-AF6B-BBC4-28EA43611A63}"/>
              </a:ext>
            </a:extLst>
          </p:cNvPr>
          <p:cNvSpPr txBox="1"/>
          <p:nvPr/>
        </p:nvSpPr>
        <p:spPr>
          <a:xfrm>
            <a:off x="404811" y="254001"/>
            <a:ext cx="6572123" cy="60755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288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</a:rPr>
              <a:t>Understand allowable accommodations and the appropriate implementation</a:t>
            </a:r>
          </a:p>
          <a:p>
            <a:pPr marL="182880">
              <a:lnSpc>
                <a:spcPct val="90000"/>
              </a:lnSpc>
            </a:pPr>
            <a:r>
              <a:rPr lang="en-US" sz="2400" dirty="0">
                <a:latin typeface="+mj-lt"/>
                <a:hlinkClick r:id="rId3"/>
              </a:rPr>
              <a:t>https://cbtsupport.nysed.gov/hc/en-us/articles/115002083963-Documentation-How-to-set-student-testing-accommodations-for-CBT</a:t>
            </a:r>
            <a:endParaRPr lang="en-US" sz="2400" dirty="0">
              <a:latin typeface="+mj-lt"/>
            </a:endParaRPr>
          </a:p>
          <a:p>
            <a:pPr marL="182880">
              <a:lnSpc>
                <a:spcPct val="90000"/>
              </a:lnSpc>
            </a:pPr>
            <a:endParaRPr lang="en-US" sz="2400" dirty="0">
              <a:latin typeface="+mj-lt"/>
            </a:endParaRPr>
          </a:p>
          <a:p>
            <a:pPr marL="18288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</a:rPr>
              <a:t>Assistive Tech Supports 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+mj-lt"/>
                <a:hlinkClick r:id="rId3"/>
              </a:rPr>
              <a:t>https://saratogaschoolsmy.sharepoint.com/personal/a_adamssnell_saratogaschools_org/Documents/CBT/AT%20Testing%20Accommodations%202021-22.docx</a:t>
            </a:r>
            <a:endParaRPr lang="en-US" sz="2400" dirty="0">
              <a:latin typeface="+mj-lt"/>
            </a:endParaRPr>
          </a:p>
          <a:p>
            <a:pPr>
              <a:lnSpc>
                <a:spcPct val="90000"/>
              </a:lnSpc>
            </a:pPr>
            <a:endParaRPr lang="en-US" sz="2400" dirty="0">
              <a:latin typeface="+mj-lt"/>
            </a:endParaRPr>
          </a:p>
          <a:p>
            <a:pPr marL="18288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</a:rPr>
              <a:t>Setting Accommodations</a:t>
            </a:r>
          </a:p>
          <a:p>
            <a:pPr marL="182880">
              <a:lnSpc>
                <a:spcPct val="90000"/>
              </a:lnSpc>
            </a:pPr>
            <a:r>
              <a:rPr lang="en-US" sz="2400" dirty="0">
                <a:latin typeface="+mj-lt"/>
                <a:hlinkClick r:id="rId3"/>
              </a:rPr>
              <a:t>https://cbtsupport.nysed.gov/hc/en-us/article_attachments/4415137022093/Setting_Accommodations_QRG-2021-22_SY.pdf</a:t>
            </a:r>
            <a:endParaRPr lang="en-US" sz="2400" dirty="0">
              <a:latin typeface="+mj-lt"/>
            </a:endParaRPr>
          </a:p>
          <a:p>
            <a:pPr marL="182880">
              <a:lnSpc>
                <a:spcPct val="90000"/>
              </a:lnSpc>
            </a:pPr>
            <a:endParaRPr lang="en-US" sz="2400" dirty="0">
              <a:latin typeface="+mj-lt"/>
            </a:endParaRPr>
          </a:p>
          <a:p>
            <a:pPr marL="182880">
              <a:lnSpc>
                <a:spcPct val="90000"/>
              </a:lnSpc>
            </a:pPr>
            <a:r>
              <a:rPr lang="en-US" sz="2400" dirty="0">
                <a:latin typeface="+mj-lt"/>
              </a:rPr>
              <a:t>Make sure all accommodations are checked BEFORE printing login tickets.</a:t>
            </a:r>
          </a:p>
        </p:txBody>
      </p:sp>
    </p:spTree>
    <p:extLst>
      <p:ext uri="{BB962C8B-B14F-4D97-AF65-F5344CB8AC3E}">
        <p14:creationId xmlns:p14="http://schemas.microsoft.com/office/powerpoint/2010/main" val="13067299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Freeform 6">
            <a:extLst>
              <a:ext uri="{FF2B5EF4-FFF2-40B4-BE49-F238E27FC236}">
                <a16:creationId xmlns:a16="http://schemas.microsoft.com/office/drawing/2014/main" id="{72411438-92A5-42B0-9C54-EA4FB32ACB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84011" y="5778801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 useBgFill="1">
        <p:nvSpPr>
          <p:cNvPr id="40" name="Rectangle 32">
            <a:extLst>
              <a:ext uri="{FF2B5EF4-FFF2-40B4-BE49-F238E27FC236}">
                <a16:creationId xmlns:a16="http://schemas.microsoft.com/office/drawing/2014/main" id="{C5176844-69C3-4F79-BE38-EA5BDDF4F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0B86FF-C531-B73F-C8C7-5DFAE17F0C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48335" y="260831"/>
            <a:ext cx="6281663" cy="250968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5600" i="1" kern="1200" spc="100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Accommodations</a:t>
            </a:r>
            <a:br>
              <a:rPr lang="en-US" sz="5600" i="1" kern="1200" spc="100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</a:br>
            <a:br>
              <a:rPr lang="en-US" sz="2400" i="1" kern="1200" spc="100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</a:br>
            <a:r>
              <a:rPr lang="en-US" sz="2400" i="1" kern="1200" spc="100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  <a:hlinkClick r:id="rId2"/>
              </a:rPr>
              <a:t>CBT Quick Reference Guide</a:t>
            </a:r>
            <a:br>
              <a:rPr lang="en-US" sz="2400" i="1" kern="1200" spc="100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</a:br>
            <a:r>
              <a:rPr lang="en-US" sz="2400" i="1" kern="1200" spc="100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  <a:hlinkClick r:id="rId2"/>
              </a:rPr>
              <a:t>NYSED Accommodations</a:t>
            </a:r>
            <a:endParaRPr lang="en-US" sz="2400" i="1" kern="1200" spc="100" baseline="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0DE9FBC-BFE4-9A9C-3238-FD3BAA90CFD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5750" r="1" b="1"/>
          <a:stretch/>
        </p:blipFill>
        <p:spPr>
          <a:xfrm>
            <a:off x="758952" y="1078710"/>
            <a:ext cx="3836956" cy="4703378"/>
          </a:xfrm>
          <a:prstGeom prst="rect">
            <a:avLst/>
          </a:prstGeom>
        </p:spPr>
      </p:pic>
      <p:cxnSp>
        <p:nvCxnSpPr>
          <p:cNvPr id="41" name="Straight Connector 34">
            <a:extLst>
              <a:ext uri="{FF2B5EF4-FFF2-40B4-BE49-F238E27FC236}">
                <a16:creationId xmlns:a16="http://schemas.microsoft.com/office/drawing/2014/main" id="{DF96FA98-52E5-4AA7-98B9-BE6200CF01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181601" y="2933080"/>
            <a:ext cx="6248397" cy="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id="{6E775064-FDA2-2654-9EC3-354EEE5053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14240" y="2933080"/>
            <a:ext cx="7477759" cy="3762359"/>
          </a:xfr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182880" indent="-4572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</a:rPr>
              <a:t>CSE Chair training on the accommodations in CBT</a:t>
            </a:r>
          </a:p>
          <a:p>
            <a:pPr marL="182880" indent="-4572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</a:rPr>
              <a:t>How will students practice the accommodations prior</a:t>
            </a:r>
          </a:p>
          <a:p>
            <a:pPr marL="640080" lvl="1" indent="-457200">
              <a:buFont typeface="Arial" panose="020B0604020202020204" pitchFamily="34" charset="0"/>
              <a:buChar char="•"/>
            </a:pPr>
            <a:r>
              <a:rPr lang="en-US" sz="2200" dirty="0">
                <a:latin typeface="+mj-lt"/>
              </a:rPr>
              <a:t>Assistive Tech</a:t>
            </a:r>
          </a:p>
          <a:p>
            <a:pPr marL="182880" indent="-4572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</a:rPr>
              <a:t>Making sure IEP’s and 504 language is clear</a:t>
            </a:r>
          </a:p>
          <a:p>
            <a:pPr marL="182880" indent="-4572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</a:rPr>
              <a:t>Training teachers on the accommodations </a:t>
            </a:r>
          </a:p>
          <a:p>
            <a:pPr marL="640080" lvl="1" indent="-457200">
              <a:buFont typeface="Arial" panose="020B0604020202020204" pitchFamily="34" charset="0"/>
              <a:buChar char="•"/>
            </a:pPr>
            <a:r>
              <a:rPr lang="en-US" sz="2200" dirty="0">
                <a:latin typeface="+mj-lt"/>
                <a:hlinkClick r:id="rId2"/>
              </a:rPr>
              <a:t>Sample accommodation collection</a:t>
            </a:r>
            <a:endParaRPr lang="en-US" sz="2200" dirty="0">
              <a:latin typeface="+mj-lt"/>
            </a:endParaRPr>
          </a:p>
          <a:p>
            <a:pPr marL="182880" indent="-4572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</a:rPr>
              <a:t>Determine who will be responsible for entering the accommodations and checking for accuracy</a:t>
            </a:r>
          </a:p>
          <a:p>
            <a:pPr marL="182880" indent="-4572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b="1" dirty="0">
                <a:latin typeface="+mj-lt"/>
              </a:rPr>
              <a:t>Review the Student Download report prior to administration to double check accommodations</a:t>
            </a:r>
          </a:p>
        </p:txBody>
      </p:sp>
      <p:sp>
        <p:nvSpPr>
          <p:cNvPr id="42" name="Freeform 6">
            <a:extLst>
              <a:ext uri="{FF2B5EF4-FFF2-40B4-BE49-F238E27FC236}">
                <a16:creationId xmlns:a16="http://schemas.microsoft.com/office/drawing/2014/main" id="{A101E513-AF74-4E9D-A31F-9966425072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84011" y="5783564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0780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8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0">
            <a:extLst>
              <a:ext uri="{FF2B5EF4-FFF2-40B4-BE49-F238E27FC236}">
                <a16:creationId xmlns:a16="http://schemas.microsoft.com/office/drawing/2014/main" id="{55B419A7-F817-4767-8CCB-FB0E189C4A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0DE9FBC-BFE4-9A9C-3238-FD3BAA90CFD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707" b="7707"/>
          <a:stretch/>
        </p:blipFill>
        <p:spPr>
          <a:xfrm>
            <a:off x="1" y="10"/>
            <a:ext cx="12191999" cy="6857990"/>
          </a:xfrm>
          <a:prstGeom prst="rect">
            <a:avLst/>
          </a:prstGeom>
        </p:spPr>
      </p:pic>
      <p:sp>
        <p:nvSpPr>
          <p:cNvPr id="40" name="Rectangle 32">
            <a:extLst>
              <a:ext uri="{FF2B5EF4-FFF2-40B4-BE49-F238E27FC236}">
                <a16:creationId xmlns:a16="http://schemas.microsoft.com/office/drawing/2014/main" id="{E00BAC37-2349-41A4-84EA-E79BF409D9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5063319"/>
          </a:xfrm>
          <a:prstGeom prst="rect">
            <a:avLst/>
          </a:prstGeom>
          <a:gradFill>
            <a:gsLst>
              <a:gs pos="100000">
                <a:srgbClr val="000000">
                  <a:alpha val="0"/>
                </a:srgbClr>
              </a:gs>
              <a:gs pos="0">
                <a:schemeClr val="tx1"/>
              </a:gs>
              <a:gs pos="0">
                <a:srgbClr val="000000">
                  <a:alpha val="80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0B86FF-C531-B73F-C8C7-5DFAE17F0C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8992" y="643468"/>
            <a:ext cx="7207364" cy="133406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000" i="1" kern="1200" spc="100" baseline="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Simulation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775064-FDA2-2654-9EC3-354EEE5053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4960" y="2292824"/>
            <a:ext cx="8595360" cy="3921705"/>
          </a:xfrm>
        </p:spPr>
        <p:txBody>
          <a:bodyPr vert="horz" lIns="91440" tIns="45720" rIns="91440" bIns="45720" rtlCol="0">
            <a:normAutofit/>
          </a:bodyPr>
          <a:lstStyle/>
          <a:p>
            <a:pPr marL="754380" indent="-5715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FFFFFF"/>
                </a:solidFill>
                <a:latin typeface="+mj-lt"/>
                <a:ea typeface="Cambria" panose="02040503050406030204" pitchFamily="18" charset="0"/>
              </a:rPr>
              <a:t>First time out mirror your intended plan as close as possible (Every year)</a:t>
            </a:r>
          </a:p>
          <a:p>
            <a:pPr marL="754380" indent="-5715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FFFFFF"/>
                </a:solidFill>
                <a:latin typeface="+mj-lt"/>
                <a:ea typeface="Cambria" panose="02040503050406030204" pitchFamily="18" charset="0"/>
              </a:rPr>
              <a:t>Schedule</a:t>
            </a:r>
          </a:p>
          <a:p>
            <a:pPr marL="754380" indent="-5715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FFFFFF"/>
                </a:solidFill>
                <a:latin typeface="+mj-lt"/>
                <a:ea typeface="Cambria" panose="02040503050406030204" pitchFamily="18" charset="0"/>
              </a:rPr>
              <a:t>Proctors with groups they will have</a:t>
            </a:r>
          </a:p>
          <a:p>
            <a:pPr marL="754380" indent="-5715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FFFFFF"/>
                </a:solidFill>
                <a:latin typeface="+mj-lt"/>
                <a:ea typeface="Cambria" panose="02040503050406030204" pitchFamily="18" charset="0"/>
              </a:rPr>
              <a:t>Test out assistive tech</a:t>
            </a:r>
          </a:p>
          <a:p>
            <a:pPr marL="754380" indent="-5715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3400" dirty="0">
              <a:solidFill>
                <a:srgbClr val="FFFFFF"/>
              </a:solidFill>
              <a:latin typeface="+mj-lt"/>
              <a:ea typeface="Cambria" panose="02040503050406030204" pitchFamily="18" charset="0"/>
            </a:endParaRPr>
          </a:p>
          <a:p>
            <a:pPr marL="182880">
              <a:lnSpc>
                <a:spcPct val="90000"/>
              </a:lnSpc>
            </a:pPr>
            <a:endParaRPr lang="en-US" sz="600" dirty="0">
              <a:solidFill>
                <a:srgbClr val="FFFFFF"/>
              </a:solidFill>
              <a:latin typeface="+mj-lt"/>
              <a:ea typeface="Cambria" panose="02040503050406030204" pitchFamily="18" charset="0"/>
            </a:endParaRPr>
          </a:p>
        </p:txBody>
      </p:sp>
      <p:cxnSp>
        <p:nvCxnSpPr>
          <p:cNvPr id="41" name="Straight Connector 34">
            <a:extLst>
              <a:ext uri="{FF2B5EF4-FFF2-40B4-BE49-F238E27FC236}">
                <a16:creationId xmlns:a16="http://schemas.microsoft.com/office/drawing/2014/main" id="{0171B0E8-564E-4AB0-9F02-631F8186CD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78992" y="2138405"/>
            <a:ext cx="7207682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Freeform 6">
            <a:extLst>
              <a:ext uri="{FF2B5EF4-FFF2-40B4-BE49-F238E27FC236}">
                <a16:creationId xmlns:a16="http://schemas.microsoft.com/office/drawing/2014/main" id="{7021D92D-08FF-45A6-9109-AC9462C7E8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84011" y="5788152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869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8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55B419A7-F817-4767-8CCB-FB0E189C4A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0DE9FBC-BFE4-9A9C-3238-FD3BAA90CFD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707" b="7707"/>
          <a:stretch/>
        </p:blipFill>
        <p:spPr>
          <a:xfrm>
            <a:off x="1" y="10"/>
            <a:ext cx="12191999" cy="6857990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E00BAC37-2349-41A4-84EA-E79BF409D9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5063319"/>
          </a:xfrm>
          <a:prstGeom prst="rect">
            <a:avLst/>
          </a:prstGeom>
          <a:gradFill>
            <a:gsLst>
              <a:gs pos="100000">
                <a:srgbClr val="000000">
                  <a:alpha val="0"/>
                </a:srgbClr>
              </a:gs>
              <a:gs pos="0">
                <a:schemeClr val="tx1"/>
              </a:gs>
              <a:gs pos="0">
                <a:srgbClr val="000000">
                  <a:alpha val="80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0B86FF-C531-B73F-C8C7-5DFAE17F0C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8992" y="643468"/>
            <a:ext cx="7207364" cy="133406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000" dirty="0">
                <a:solidFill>
                  <a:srgbClr val="FFFFFF"/>
                </a:solidFill>
              </a:rPr>
              <a:t>Test Command Center</a:t>
            </a:r>
            <a:endParaRPr lang="en-US" sz="6000" i="1" kern="1200" spc="100" baseline="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775064-FDA2-2654-9EC3-354EEE5053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8992" y="2292824"/>
            <a:ext cx="8024368" cy="2770494"/>
          </a:xfrm>
        </p:spPr>
        <p:txBody>
          <a:bodyPr vert="horz" lIns="91440" tIns="45720" rIns="91440" bIns="45720" rtlCol="0">
            <a:normAutofit/>
          </a:bodyPr>
          <a:lstStyle/>
          <a:p>
            <a:pPr marL="182880">
              <a:lnSpc>
                <a:spcPct val="90000"/>
              </a:lnSpc>
            </a:pPr>
            <a:r>
              <a:rPr lang="en-US" sz="2800" dirty="0">
                <a:solidFill>
                  <a:srgbClr val="FFFFFF"/>
                </a:solidFill>
                <a:latin typeface="+mj-lt"/>
                <a:ea typeface="Cambria" panose="02040503050406030204" pitchFamily="18" charset="0"/>
              </a:rPr>
              <a:t>Who should be called for what issues?</a:t>
            </a:r>
          </a:p>
          <a:p>
            <a:pPr marL="182880">
              <a:lnSpc>
                <a:spcPct val="90000"/>
              </a:lnSpc>
            </a:pPr>
            <a:r>
              <a:rPr lang="en-US" sz="2800" dirty="0">
                <a:solidFill>
                  <a:srgbClr val="FFFFFF"/>
                </a:solidFill>
                <a:latin typeface="+mj-lt"/>
                <a:ea typeface="Cambria" panose="02040503050406030204" pitchFamily="18" charset="0"/>
              </a:rPr>
              <a:t>Phone number shared with all testing sites</a:t>
            </a:r>
          </a:p>
          <a:p>
            <a:pPr marL="182880">
              <a:lnSpc>
                <a:spcPct val="90000"/>
              </a:lnSpc>
            </a:pPr>
            <a:endParaRPr lang="en-US" sz="2800" dirty="0">
              <a:solidFill>
                <a:srgbClr val="FFFFFF"/>
              </a:solidFill>
              <a:latin typeface="+mj-lt"/>
              <a:ea typeface="Cambria" panose="02040503050406030204" pitchFamily="18" charset="0"/>
            </a:endParaRPr>
          </a:p>
          <a:p>
            <a:pPr marL="182880">
              <a:lnSpc>
                <a:spcPct val="90000"/>
              </a:lnSpc>
            </a:pPr>
            <a:r>
              <a:rPr lang="en-US" sz="2800" dirty="0">
                <a:solidFill>
                  <a:srgbClr val="FFFFFF"/>
                </a:solidFill>
                <a:latin typeface="+mj-lt"/>
                <a:ea typeface="Cambria" panose="02040503050406030204" pitchFamily="18" charset="0"/>
              </a:rPr>
              <a:t>Building Level Centers vs District Center</a:t>
            </a:r>
          </a:p>
          <a:p>
            <a:pPr marL="182880">
              <a:lnSpc>
                <a:spcPct val="90000"/>
              </a:lnSpc>
            </a:pPr>
            <a:endParaRPr lang="en-US" sz="2800" dirty="0">
              <a:solidFill>
                <a:srgbClr val="FFFFFF"/>
              </a:solidFill>
              <a:latin typeface="+mj-lt"/>
              <a:ea typeface="Cambria" panose="02040503050406030204" pitchFamily="18" charset="0"/>
            </a:endParaRPr>
          </a:p>
          <a:p>
            <a:pPr marL="182880">
              <a:lnSpc>
                <a:spcPct val="90000"/>
              </a:lnSpc>
            </a:pPr>
            <a:endParaRPr lang="en-US" sz="1000" dirty="0">
              <a:solidFill>
                <a:srgbClr val="FFFFFF"/>
              </a:solidFill>
              <a:latin typeface="+mj-lt"/>
              <a:ea typeface="Cambria" panose="02040503050406030204" pitchFamily="18" charset="0"/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171B0E8-564E-4AB0-9F02-631F8186CD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78992" y="2138405"/>
            <a:ext cx="7207682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Freeform 6">
            <a:extLst>
              <a:ext uri="{FF2B5EF4-FFF2-40B4-BE49-F238E27FC236}">
                <a16:creationId xmlns:a16="http://schemas.microsoft.com/office/drawing/2014/main" id="{7021D92D-08FF-45A6-9109-AC9462C7E8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84011" y="5788152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8721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8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Rectangle 59">
            <a:extLst>
              <a:ext uri="{FF2B5EF4-FFF2-40B4-BE49-F238E27FC236}">
                <a16:creationId xmlns:a16="http://schemas.microsoft.com/office/drawing/2014/main" id="{55B419A7-F817-4767-8CCB-FB0E189C4A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0DE9FBC-BFE4-9A9C-3238-FD3BAA90CFD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3000"/>
          </a:blip>
          <a:srcRect t="7707" b="7707"/>
          <a:stretch/>
        </p:blipFill>
        <p:spPr>
          <a:xfrm>
            <a:off x="1" y="10"/>
            <a:ext cx="12191999" cy="6857990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987A584-CE09-0925-B9D6-EC522033F8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8991" y="325120"/>
            <a:ext cx="10705017" cy="59537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+mj-lt"/>
              </a:rPr>
              <a:t>                                                     Name                                        Contact Number</a:t>
            </a:r>
          </a:p>
          <a:p>
            <a:pPr marL="0" indent="0">
              <a:buNone/>
            </a:pPr>
            <a:r>
              <a:rPr lang="en-US" sz="2400" dirty="0">
                <a:latin typeface="+mj-lt"/>
              </a:rPr>
              <a:t>Building Principal                     ________________________         _____________</a:t>
            </a:r>
            <a:br>
              <a:rPr lang="en-US" sz="2400" dirty="0">
                <a:latin typeface="+mj-lt"/>
              </a:rPr>
            </a:br>
            <a:endParaRPr lang="en-US" sz="2400" dirty="0">
              <a:latin typeface="+mj-lt"/>
            </a:endParaRPr>
          </a:p>
          <a:p>
            <a:pPr marL="0" indent="0">
              <a:buNone/>
            </a:pPr>
            <a:r>
              <a:rPr lang="en-US" sz="2400" dirty="0">
                <a:latin typeface="+mj-lt"/>
              </a:rPr>
              <a:t>Building Testing Coordinator  ________________________          _____________</a:t>
            </a:r>
            <a:br>
              <a:rPr lang="en-US" sz="2400" dirty="0">
                <a:latin typeface="+mj-lt"/>
              </a:rPr>
            </a:br>
            <a:endParaRPr lang="en-US" sz="2400" dirty="0">
              <a:latin typeface="+mj-lt"/>
            </a:endParaRPr>
          </a:p>
          <a:p>
            <a:pPr marL="0" indent="0">
              <a:buNone/>
            </a:pPr>
            <a:r>
              <a:rPr lang="en-US" sz="2400" dirty="0">
                <a:latin typeface="+mj-lt"/>
              </a:rPr>
              <a:t>CBT Testing IT Support Staff   ________________________         _____________</a:t>
            </a:r>
            <a:br>
              <a:rPr lang="en-US" sz="2400" dirty="0">
                <a:latin typeface="+mj-lt"/>
              </a:rPr>
            </a:br>
            <a:endParaRPr lang="en-US" sz="2400" dirty="0">
              <a:latin typeface="+mj-lt"/>
            </a:endParaRPr>
          </a:p>
          <a:p>
            <a:pPr marL="0" indent="0">
              <a:buNone/>
            </a:pPr>
            <a:r>
              <a:rPr lang="en-US" sz="2400" dirty="0">
                <a:latin typeface="+mj-lt"/>
              </a:rPr>
              <a:t>Accommodations Manager       ________________________         _____________</a:t>
            </a:r>
            <a:br>
              <a:rPr lang="en-US" sz="2400" dirty="0">
                <a:latin typeface="+mj-lt"/>
              </a:rPr>
            </a:br>
            <a:endParaRPr lang="en-US" sz="2400" dirty="0">
              <a:latin typeface="+mj-lt"/>
            </a:endParaRPr>
          </a:p>
          <a:p>
            <a:pPr marL="0" indent="0">
              <a:buNone/>
            </a:pPr>
            <a:r>
              <a:rPr lang="en-US" sz="2400" dirty="0">
                <a:latin typeface="+mj-lt"/>
              </a:rPr>
              <a:t>Command Center Location       ________________________         _____________</a:t>
            </a:r>
            <a:br>
              <a:rPr lang="en-US" sz="2400" dirty="0">
                <a:latin typeface="+mj-lt"/>
              </a:rPr>
            </a:br>
            <a:endParaRPr lang="en-US" sz="2400" dirty="0">
              <a:latin typeface="+mj-lt"/>
            </a:endParaRPr>
          </a:p>
          <a:p>
            <a:pPr marL="0" indent="0">
              <a:buNone/>
            </a:pPr>
            <a:r>
              <a:rPr lang="en-US" sz="2400" dirty="0">
                <a:latin typeface="+mj-lt"/>
              </a:rPr>
              <a:t>District Testing Coordinator     _______ ________________          ___________</a:t>
            </a:r>
            <a:br>
              <a:rPr lang="en-US" sz="2400" dirty="0">
                <a:latin typeface="+mj-lt"/>
              </a:rPr>
            </a:br>
            <a:endParaRPr lang="en-US" sz="2400" dirty="0">
              <a:latin typeface="+mj-lt"/>
            </a:endParaRPr>
          </a:p>
          <a:p>
            <a:pPr marL="0" indent="0">
              <a:buNone/>
            </a:pPr>
            <a:r>
              <a:rPr lang="en-US" sz="2400" dirty="0">
                <a:latin typeface="+mj-lt"/>
              </a:rPr>
              <a:t>Testing Mode Student Login –                                        password – </a:t>
            </a:r>
            <a:br>
              <a:rPr lang="en-US" sz="2400" dirty="0">
                <a:latin typeface="+mj-lt"/>
              </a:rPr>
            </a:br>
            <a:endParaRPr lang="en-US" sz="2400" dirty="0">
              <a:latin typeface="+mj-lt"/>
            </a:endParaRPr>
          </a:p>
          <a:p>
            <a:pPr marL="0" indent="0">
              <a:buNone/>
            </a:pPr>
            <a:r>
              <a:rPr lang="en-US" sz="2400" dirty="0">
                <a:latin typeface="+mj-lt"/>
              </a:rPr>
              <a:t>Access Code ________________                               Proctor Pin     __________</a:t>
            </a:r>
          </a:p>
          <a:p>
            <a:pPr marL="0" indent="0">
              <a:buNone/>
            </a:pPr>
            <a:endParaRPr lang="en-US" sz="1800" dirty="0">
              <a:latin typeface="+mj-lt"/>
            </a:endParaRPr>
          </a:p>
          <a:p>
            <a:pPr marL="0" indent="0">
              <a:buNone/>
            </a:pPr>
            <a:endParaRPr lang="en-US" sz="1800" dirty="0">
              <a:latin typeface="+mj-lt"/>
            </a:endParaRPr>
          </a:p>
          <a:p>
            <a:pPr marL="0" indent="0">
              <a:buNone/>
            </a:pPr>
            <a:endParaRPr lang="en-US" sz="1800" dirty="0">
              <a:latin typeface="+mj-lt"/>
            </a:endParaRPr>
          </a:p>
          <a:p>
            <a:pPr marL="0" indent="0"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775064-FDA2-2654-9EC3-354EEE5053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72032" y="6216396"/>
            <a:ext cx="9052560" cy="704088"/>
          </a:xfrm>
        </p:spPr>
        <p:txBody>
          <a:bodyPr vert="horz" lIns="91440" tIns="45720" rIns="91440" bIns="45720" rtlCol="0">
            <a:normAutofit/>
          </a:bodyPr>
          <a:lstStyle/>
          <a:p>
            <a:pPr marL="182880"/>
            <a:r>
              <a:rPr lang="en-US" dirty="0">
                <a:latin typeface="+mj-lt"/>
                <a:ea typeface="Cambria" panose="02040503050406030204" pitchFamily="18" charset="0"/>
              </a:rPr>
              <a:t>   </a:t>
            </a:r>
          </a:p>
          <a:p>
            <a:pPr marL="182880"/>
            <a:endParaRPr lang="en-US" dirty="0">
              <a:latin typeface="+mj-lt"/>
              <a:ea typeface="Cambria" panose="02040503050406030204" pitchFamily="18" charset="0"/>
            </a:endParaRP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D81E42A3-743C-4C15-9DA8-93AA9AEBFB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8952" y="1143293"/>
            <a:ext cx="0" cy="571470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Freeform 6">
            <a:extLst>
              <a:ext uri="{FF2B5EF4-FFF2-40B4-BE49-F238E27FC236}">
                <a16:creationId xmlns:a16="http://schemas.microsoft.com/office/drawing/2014/main" id="{7021D92D-08FF-45A6-9109-AC9462C7E8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84011" y="1143293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76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6">
            <a:extLst>
              <a:ext uri="{FF2B5EF4-FFF2-40B4-BE49-F238E27FC236}">
                <a16:creationId xmlns:a16="http://schemas.microsoft.com/office/drawing/2014/main" id="{72411438-92A5-42B0-9C54-EA4FB32ACB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84011" y="5778801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C5176844-69C3-4F79-BE38-EA5BDDF4F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0B86FF-C531-B73F-C8C7-5DFAE17F0C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77532" y="1063255"/>
            <a:ext cx="5312254" cy="180672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6000" i="1" kern="1200" spc="100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Pre-Planning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0DE9FBC-BFE4-9A9C-3238-FD3BAA90CFD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9431"/>
          <a:stretch/>
        </p:blipFill>
        <p:spPr>
          <a:xfrm>
            <a:off x="1" y="10"/>
            <a:ext cx="5215066" cy="6857990"/>
          </a:xfrm>
          <a:custGeom>
            <a:avLst/>
            <a:gdLst/>
            <a:ahLst/>
            <a:cxnLst/>
            <a:rect l="l" t="t" r="r" b="b"/>
            <a:pathLst>
              <a:path w="5215066" h="6845983">
                <a:moveTo>
                  <a:pt x="0" y="0"/>
                </a:moveTo>
                <a:lnTo>
                  <a:pt x="3197713" y="0"/>
                </a:lnTo>
                <a:lnTo>
                  <a:pt x="3259787" y="39795"/>
                </a:lnTo>
                <a:cubicBezTo>
                  <a:pt x="4439462" y="836768"/>
                  <a:pt x="5215066" y="2186425"/>
                  <a:pt x="5215066" y="3717234"/>
                </a:cubicBezTo>
                <a:cubicBezTo>
                  <a:pt x="5215066" y="4788800"/>
                  <a:pt x="4835020" y="5771602"/>
                  <a:pt x="4202364" y="6538204"/>
                </a:cubicBezTo>
                <a:lnTo>
                  <a:pt x="3922635" y="6845983"/>
                </a:lnTo>
                <a:lnTo>
                  <a:pt x="0" y="6845983"/>
                </a:lnTo>
                <a:close/>
              </a:path>
            </a:pathLst>
          </a:custGeom>
        </p:spPr>
      </p:pic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C1FC086D-39EC-448D-97E7-FF232355AE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986332" y="3088919"/>
            <a:ext cx="5212080" cy="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id="{6E775064-FDA2-2654-9EC3-354EEE5053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77532" y="3309582"/>
            <a:ext cx="6111268" cy="3288367"/>
          </a:xfrm>
        </p:spPr>
        <p:txBody>
          <a:bodyPr vert="horz" lIns="91440" tIns="45720" rIns="91440" bIns="45720" rtlCol="0">
            <a:normAutofit/>
          </a:bodyPr>
          <a:lstStyle/>
          <a:p>
            <a:pPr marL="182880"/>
            <a:r>
              <a:rPr lang="en-US" sz="2600" dirty="0">
                <a:latin typeface="+mj-lt"/>
              </a:rPr>
              <a:t>Technology</a:t>
            </a:r>
          </a:p>
          <a:p>
            <a:pPr marL="182880"/>
            <a:r>
              <a:rPr lang="en-US" sz="2600" dirty="0">
                <a:latin typeface="+mj-lt"/>
              </a:rPr>
              <a:t>Special Education/Pupil Services</a:t>
            </a:r>
          </a:p>
          <a:p>
            <a:pPr marL="182880"/>
            <a:r>
              <a:rPr lang="en-US" sz="2600" dirty="0">
                <a:latin typeface="+mj-lt"/>
              </a:rPr>
              <a:t>Food Services</a:t>
            </a:r>
          </a:p>
          <a:p>
            <a:pPr marL="182880"/>
            <a:r>
              <a:rPr lang="en-US" sz="2600" dirty="0">
                <a:latin typeface="+mj-lt"/>
              </a:rPr>
              <a:t>Communications</a:t>
            </a:r>
          </a:p>
          <a:p>
            <a:pPr marL="182880"/>
            <a:r>
              <a:rPr lang="en-US" sz="2600" dirty="0">
                <a:latin typeface="+mj-lt"/>
              </a:rPr>
              <a:t>Simulation</a:t>
            </a:r>
          </a:p>
          <a:p>
            <a:pPr marL="182880"/>
            <a:r>
              <a:rPr lang="en-US" sz="2600" dirty="0">
                <a:latin typeface="+mj-lt"/>
              </a:rPr>
              <a:t>Training Staff</a:t>
            </a:r>
          </a:p>
          <a:p>
            <a:pPr marL="182880"/>
            <a:endParaRPr lang="en-US" sz="2000" dirty="0"/>
          </a:p>
        </p:txBody>
      </p:sp>
      <p:sp>
        <p:nvSpPr>
          <p:cNvPr id="26" name="Freeform 6">
            <a:extLst>
              <a:ext uri="{FF2B5EF4-FFF2-40B4-BE49-F238E27FC236}">
                <a16:creationId xmlns:a16="http://schemas.microsoft.com/office/drawing/2014/main" id="{A101E513-AF74-4E9D-A31F-9966425072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84011" y="5783564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7772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8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0">
            <a:extLst>
              <a:ext uri="{FF2B5EF4-FFF2-40B4-BE49-F238E27FC236}">
                <a16:creationId xmlns:a16="http://schemas.microsoft.com/office/drawing/2014/main" id="{55B419A7-F817-4767-8CCB-FB0E189C4A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0DE9FBC-BFE4-9A9C-3238-FD3BAA90CFD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707" b="7707"/>
          <a:stretch/>
        </p:blipFill>
        <p:spPr>
          <a:xfrm>
            <a:off x="1" y="10"/>
            <a:ext cx="12191999" cy="6857990"/>
          </a:xfrm>
          <a:prstGeom prst="rect">
            <a:avLst/>
          </a:prstGeom>
        </p:spPr>
      </p:pic>
      <p:sp>
        <p:nvSpPr>
          <p:cNvPr id="40" name="Rectangle 32">
            <a:extLst>
              <a:ext uri="{FF2B5EF4-FFF2-40B4-BE49-F238E27FC236}">
                <a16:creationId xmlns:a16="http://schemas.microsoft.com/office/drawing/2014/main" id="{E00BAC37-2349-41A4-84EA-E79BF409D9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5063319"/>
          </a:xfrm>
          <a:prstGeom prst="rect">
            <a:avLst/>
          </a:prstGeom>
          <a:gradFill>
            <a:gsLst>
              <a:gs pos="100000">
                <a:srgbClr val="000000">
                  <a:alpha val="0"/>
                </a:srgbClr>
              </a:gs>
              <a:gs pos="0">
                <a:schemeClr val="tx1"/>
              </a:gs>
              <a:gs pos="0">
                <a:srgbClr val="000000">
                  <a:alpha val="80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0B86FF-C531-B73F-C8C7-5DFAE17F0C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4960" y="291716"/>
            <a:ext cx="9670288" cy="133406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000" dirty="0">
                <a:solidFill>
                  <a:srgbClr val="FFFFFF"/>
                </a:solidFill>
              </a:rPr>
              <a:t>Make Ups</a:t>
            </a:r>
            <a:endParaRPr lang="en-US" sz="6000" i="1" kern="1200" spc="100" baseline="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775064-FDA2-2654-9EC3-354EEE5053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4960" y="2292824"/>
            <a:ext cx="10271760" cy="3921705"/>
          </a:xfrm>
        </p:spPr>
        <p:txBody>
          <a:bodyPr vert="horz" lIns="91440" tIns="45720" rIns="91440" bIns="45720" rtlCol="0">
            <a:normAutofit/>
          </a:bodyPr>
          <a:lstStyle/>
          <a:p>
            <a:pPr marL="754380" indent="-5715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3400" dirty="0">
                <a:solidFill>
                  <a:srgbClr val="FFFFFF"/>
                </a:solidFill>
                <a:latin typeface="+mj-lt"/>
                <a:ea typeface="Cambria" panose="02040503050406030204" pitchFamily="18" charset="0"/>
              </a:rPr>
              <a:t>Who? </a:t>
            </a:r>
          </a:p>
          <a:p>
            <a:pPr marL="754380" indent="-5715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3400" dirty="0">
                <a:solidFill>
                  <a:srgbClr val="FFFFFF"/>
                </a:solidFill>
                <a:latin typeface="+mj-lt"/>
                <a:ea typeface="Cambria" panose="02040503050406030204" pitchFamily="18" charset="0"/>
              </a:rPr>
              <a:t>When?</a:t>
            </a:r>
          </a:p>
          <a:p>
            <a:pPr marL="754380" indent="-5715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3400" dirty="0">
                <a:solidFill>
                  <a:srgbClr val="FFFFFF"/>
                </a:solidFill>
                <a:latin typeface="+mj-lt"/>
                <a:ea typeface="Cambria" panose="02040503050406030204" pitchFamily="18" charset="0"/>
              </a:rPr>
              <a:t>Where?</a:t>
            </a:r>
          </a:p>
          <a:p>
            <a:pPr marL="182880">
              <a:lnSpc>
                <a:spcPct val="90000"/>
              </a:lnSpc>
            </a:pPr>
            <a:endParaRPr lang="en-US" sz="600" dirty="0">
              <a:solidFill>
                <a:srgbClr val="FFFFFF"/>
              </a:solidFill>
              <a:latin typeface="+mj-lt"/>
              <a:ea typeface="Cambria" panose="02040503050406030204" pitchFamily="18" charset="0"/>
            </a:endParaRPr>
          </a:p>
        </p:txBody>
      </p:sp>
      <p:cxnSp>
        <p:nvCxnSpPr>
          <p:cNvPr id="41" name="Straight Connector 34">
            <a:extLst>
              <a:ext uri="{FF2B5EF4-FFF2-40B4-BE49-F238E27FC236}">
                <a16:creationId xmlns:a16="http://schemas.microsoft.com/office/drawing/2014/main" id="{0171B0E8-564E-4AB0-9F02-631F8186CD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78992" y="2138405"/>
            <a:ext cx="7207682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Freeform 6">
            <a:extLst>
              <a:ext uri="{FF2B5EF4-FFF2-40B4-BE49-F238E27FC236}">
                <a16:creationId xmlns:a16="http://schemas.microsoft.com/office/drawing/2014/main" id="{7021D92D-08FF-45A6-9109-AC9462C7E8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84011" y="5788152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4553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8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0">
            <a:extLst>
              <a:ext uri="{FF2B5EF4-FFF2-40B4-BE49-F238E27FC236}">
                <a16:creationId xmlns:a16="http://schemas.microsoft.com/office/drawing/2014/main" id="{55B419A7-F817-4767-8CCB-FB0E189C4A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0DE9FBC-BFE4-9A9C-3238-FD3BAA90CFD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707" b="7707"/>
          <a:stretch/>
        </p:blipFill>
        <p:spPr>
          <a:xfrm>
            <a:off x="-3048" y="41561"/>
            <a:ext cx="12191999" cy="6857990"/>
          </a:xfrm>
          <a:prstGeom prst="rect">
            <a:avLst/>
          </a:prstGeom>
        </p:spPr>
      </p:pic>
      <p:sp>
        <p:nvSpPr>
          <p:cNvPr id="40" name="Rectangle 32">
            <a:extLst>
              <a:ext uri="{FF2B5EF4-FFF2-40B4-BE49-F238E27FC236}">
                <a16:creationId xmlns:a16="http://schemas.microsoft.com/office/drawing/2014/main" id="{E00BAC37-2349-41A4-84EA-E79BF409D9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5063319"/>
          </a:xfrm>
          <a:prstGeom prst="rect">
            <a:avLst/>
          </a:prstGeom>
          <a:gradFill>
            <a:gsLst>
              <a:gs pos="100000">
                <a:srgbClr val="000000">
                  <a:alpha val="0"/>
                </a:srgbClr>
              </a:gs>
              <a:gs pos="0">
                <a:schemeClr val="tx1"/>
              </a:gs>
              <a:gs pos="0">
                <a:srgbClr val="000000">
                  <a:alpha val="80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0B86FF-C531-B73F-C8C7-5DFAE17F0C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4960" y="291716"/>
            <a:ext cx="9670288" cy="133406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000" dirty="0">
                <a:solidFill>
                  <a:srgbClr val="FFFFFF"/>
                </a:solidFill>
              </a:rPr>
              <a:t>Accountability</a:t>
            </a:r>
            <a:endParaRPr lang="en-US" sz="6000" i="1" kern="1200" spc="100" baseline="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41" name="Straight Connector 34">
            <a:extLst>
              <a:ext uri="{FF2B5EF4-FFF2-40B4-BE49-F238E27FC236}">
                <a16:creationId xmlns:a16="http://schemas.microsoft.com/office/drawing/2014/main" id="{0171B0E8-564E-4AB0-9F02-631F8186CD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78992" y="2138405"/>
            <a:ext cx="7207682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Freeform 6">
            <a:extLst>
              <a:ext uri="{FF2B5EF4-FFF2-40B4-BE49-F238E27FC236}">
                <a16:creationId xmlns:a16="http://schemas.microsoft.com/office/drawing/2014/main" id="{7021D92D-08FF-45A6-9109-AC9462C7E8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84011" y="5788152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pic>
        <p:nvPicPr>
          <p:cNvPr id="6" name="Picture 5" descr="A close-up of a toy&#10;&#10;Description automatically generated">
            <a:extLst>
              <a:ext uri="{FF2B5EF4-FFF2-40B4-BE49-F238E27FC236}">
                <a16:creationId xmlns:a16="http://schemas.microsoft.com/office/drawing/2014/main" id="{00FFA3A7-167C-3C1D-AF4E-7C100259B1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2905125" y="2290229"/>
            <a:ext cx="3771900" cy="39243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A6009BB-01C3-4C00-D2AE-4F2CF7335036}"/>
              </a:ext>
            </a:extLst>
          </p:cNvPr>
          <p:cNvSpPr txBox="1"/>
          <p:nvPr/>
        </p:nvSpPr>
        <p:spPr>
          <a:xfrm>
            <a:off x="8943976" y="6643086"/>
            <a:ext cx="341153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accent3">
                    <a:lumMod val="75000"/>
                  </a:schemeClr>
                </a:solidFill>
                <a:hlinkClick r:id="rId4" tooltip="https://www.mariowiki.com/Boomerang_Bro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900" dirty="0">
                <a:solidFill>
                  <a:schemeClr val="accent3">
                    <a:lumMod val="75000"/>
                  </a:schemeClr>
                </a:solidFill>
              </a:rPr>
              <a:t> by Unknown Author is licensed under </a:t>
            </a:r>
            <a:r>
              <a:rPr lang="en-US" sz="900" dirty="0">
                <a:solidFill>
                  <a:schemeClr val="accent3">
                    <a:lumMod val="75000"/>
                  </a:schemeClr>
                </a:solidFill>
                <a:hlinkClick r:id="rId4" tooltip="https://creativecommons.org/licenses/by-sa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BY-SA</a:t>
            </a:r>
            <a:endParaRPr lang="en-US" sz="9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7153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8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0">
            <a:extLst>
              <a:ext uri="{FF2B5EF4-FFF2-40B4-BE49-F238E27FC236}">
                <a16:creationId xmlns:a16="http://schemas.microsoft.com/office/drawing/2014/main" id="{55B419A7-F817-4767-8CCB-FB0E189C4A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0DE9FBC-BFE4-9A9C-3238-FD3BAA90CFD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707" b="7707"/>
          <a:stretch/>
        </p:blipFill>
        <p:spPr>
          <a:xfrm>
            <a:off x="1" y="10"/>
            <a:ext cx="12191999" cy="6857990"/>
          </a:xfrm>
          <a:prstGeom prst="rect">
            <a:avLst/>
          </a:prstGeom>
        </p:spPr>
      </p:pic>
      <p:sp>
        <p:nvSpPr>
          <p:cNvPr id="40" name="Rectangle 32">
            <a:extLst>
              <a:ext uri="{FF2B5EF4-FFF2-40B4-BE49-F238E27FC236}">
                <a16:creationId xmlns:a16="http://schemas.microsoft.com/office/drawing/2014/main" id="{E00BAC37-2349-41A4-84EA-E79BF409D9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5063319"/>
          </a:xfrm>
          <a:prstGeom prst="rect">
            <a:avLst/>
          </a:prstGeom>
          <a:gradFill>
            <a:gsLst>
              <a:gs pos="100000">
                <a:srgbClr val="000000">
                  <a:alpha val="0"/>
                </a:srgbClr>
              </a:gs>
              <a:gs pos="0">
                <a:schemeClr val="tx1"/>
              </a:gs>
              <a:gs pos="0">
                <a:srgbClr val="000000">
                  <a:alpha val="80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0B86FF-C531-B73F-C8C7-5DFAE17F0C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8992" y="291716"/>
            <a:ext cx="8906256" cy="133406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000" i="1" kern="1200" spc="100" baseline="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Questions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775064-FDA2-2654-9EC3-354EEE5053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4960" y="2292824"/>
            <a:ext cx="10271760" cy="3921705"/>
          </a:xfrm>
        </p:spPr>
        <p:txBody>
          <a:bodyPr vert="horz" lIns="91440" tIns="45720" rIns="91440" bIns="45720" rtlCol="0">
            <a:normAutofit/>
          </a:bodyPr>
          <a:lstStyle/>
          <a:p>
            <a:pPr marL="754380" indent="-5715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3600" dirty="0">
              <a:solidFill>
                <a:srgbClr val="FFFFFF"/>
              </a:solidFill>
              <a:latin typeface="+mj-lt"/>
              <a:ea typeface="Cambria" panose="02040503050406030204" pitchFamily="18" charset="0"/>
            </a:endParaRPr>
          </a:p>
        </p:txBody>
      </p:sp>
      <p:cxnSp>
        <p:nvCxnSpPr>
          <p:cNvPr id="41" name="Straight Connector 34">
            <a:extLst>
              <a:ext uri="{FF2B5EF4-FFF2-40B4-BE49-F238E27FC236}">
                <a16:creationId xmlns:a16="http://schemas.microsoft.com/office/drawing/2014/main" id="{0171B0E8-564E-4AB0-9F02-631F8186CD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78992" y="2138405"/>
            <a:ext cx="7207682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Freeform 6">
            <a:extLst>
              <a:ext uri="{FF2B5EF4-FFF2-40B4-BE49-F238E27FC236}">
                <a16:creationId xmlns:a16="http://schemas.microsoft.com/office/drawing/2014/main" id="{7021D92D-08FF-45A6-9109-AC9462C7E8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84011" y="5788152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665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8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55B419A7-F817-4767-8CCB-FB0E189C4A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0DE9FBC-BFE4-9A9C-3238-FD3BAA90CFD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707" b="7707"/>
          <a:stretch/>
        </p:blipFill>
        <p:spPr>
          <a:xfrm>
            <a:off x="1" y="10"/>
            <a:ext cx="12191999" cy="6857990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E00BAC37-2349-41A4-84EA-E79BF409D9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5063319"/>
          </a:xfrm>
          <a:prstGeom prst="rect">
            <a:avLst/>
          </a:prstGeom>
          <a:gradFill>
            <a:gsLst>
              <a:gs pos="100000">
                <a:srgbClr val="000000">
                  <a:alpha val="0"/>
                </a:srgbClr>
              </a:gs>
              <a:gs pos="0">
                <a:schemeClr val="tx1"/>
              </a:gs>
              <a:gs pos="0">
                <a:srgbClr val="000000">
                  <a:alpha val="80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0B86FF-C531-B73F-C8C7-5DFAE17F0C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8992" y="643468"/>
            <a:ext cx="7207364" cy="133406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000" i="1" kern="1200" spc="100" baseline="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Technology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775064-FDA2-2654-9EC3-354EEE5053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8992" y="2286001"/>
            <a:ext cx="7384288" cy="4429753"/>
          </a:xfrm>
        </p:spPr>
        <p:txBody>
          <a:bodyPr vert="horz" lIns="91440" tIns="45720" rIns="91440" bIns="45720" rtlCol="0">
            <a:normAutofit/>
          </a:bodyPr>
          <a:lstStyle/>
          <a:p>
            <a:pPr marL="182880">
              <a:lnSpc>
                <a:spcPct val="90000"/>
              </a:lnSpc>
            </a:pPr>
            <a:r>
              <a:rPr lang="en-US" sz="2800" dirty="0">
                <a:solidFill>
                  <a:srgbClr val="FFFFFF"/>
                </a:solidFill>
                <a:latin typeface="+mj-lt"/>
                <a:ea typeface="Cambria" panose="02040503050406030204" pitchFamily="18" charset="0"/>
              </a:rPr>
              <a:t>Devices </a:t>
            </a:r>
          </a:p>
          <a:p>
            <a:pPr marL="64008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FFFFFF"/>
                </a:solidFill>
                <a:latin typeface="+mj-lt"/>
                <a:ea typeface="Cambria" panose="02040503050406030204" pitchFamily="18" charset="0"/>
              </a:rPr>
              <a:t>What devices will be used?</a:t>
            </a:r>
          </a:p>
          <a:p>
            <a:pPr marL="64008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FFFFFF"/>
                </a:solidFill>
                <a:latin typeface="+mj-lt"/>
                <a:ea typeface="Cambria" panose="02040503050406030204" pitchFamily="18" charset="0"/>
              </a:rPr>
              <a:t>Where are they stored?</a:t>
            </a:r>
          </a:p>
          <a:p>
            <a:pPr marL="64008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FFFFFF"/>
                </a:solidFill>
                <a:latin typeface="+mj-lt"/>
                <a:ea typeface="Cambria" panose="02040503050406030204" pitchFamily="18" charset="0"/>
              </a:rPr>
              <a:t>How will the devices be prepared?</a:t>
            </a:r>
          </a:p>
          <a:p>
            <a:pPr marL="64008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FFFFFF"/>
                </a:solidFill>
                <a:latin typeface="+mj-lt"/>
                <a:ea typeface="Cambria" panose="02040503050406030204" pitchFamily="18" charset="0"/>
              </a:rPr>
              <a:t>Who will prepare the devices?</a:t>
            </a:r>
          </a:p>
          <a:p>
            <a:pPr marL="64008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FFFFFF"/>
                </a:solidFill>
                <a:latin typeface="+mj-lt"/>
                <a:ea typeface="Cambria" panose="02040503050406030204" pitchFamily="18" charset="0"/>
              </a:rPr>
              <a:t>If devices will be removed from rooms or needed for updating communicating with the building staff</a:t>
            </a:r>
          </a:p>
          <a:p>
            <a:pPr marL="64008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FFFFFF"/>
                </a:solidFill>
                <a:latin typeface="+mj-lt"/>
                <a:ea typeface="Cambria" panose="02040503050406030204" pitchFamily="18" charset="0"/>
                <a:hlinkClick r:id="rId3"/>
              </a:rPr>
              <a:t>Technology Readiness</a:t>
            </a:r>
            <a:endParaRPr lang="en-US" sz="2800" dirty="0">
              <a:solidFill>
                <a:srgbClr val="FFFFFF"/>
              </a:solidFill>
              <a:latin typeface="+mj-lt"/>
              <a:ea typeface="Cambria" panose="02040503050406030204" pitchFamily="18" charset="0"/>
            </a:endParaRPr>
          </a:p>
          <a:p>
            <a:pPr marL="64008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000" dirty="0">
              <a:solidFill>
                <a:srgbClr val="FFFFFF"/>
              </a:solidFill>
              <a:latin typeface="+mj-lt"/>
              <a:ea typeface="Cambria" panose="02040503050406030204" pitchFamily="18" charset="0"/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171B0E8-564E-4AB0-9F02-631F8186CD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78992" y="2138405"/>
            <a:ext cx="7207682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Freeform 6">
            <a:extLst>
              <a:ext uri="{FF2B5EF4-FFF2-40B4-BE49-F238E27FC236}">
                <a16:creationId xmlns:a16="http://schemas.microsoft.com/office/drawing/2014/main" id="{7021D92D-08FF-45A6-9109-AC9462C7E8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84011" y="5788152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519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8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55B419A7-F817-4767-8CCB-FB0E189C4A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0DE9FBC-BFE4-9A9C-3238-FD3BAA90CFD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707" b="7707"/>
          <a:stretch/>
        </p:blipFill>
        <p:spPr>
          <a:xfrm>
            <a:off x="1" y="10"/>
            <a:ext cx="12191999" cy="6857990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E00BAC37-2349-41A4-84EA-E79BF409D9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5063319"/>
          </a:xfrm>
          <a:prstGeom prst="rect">
            <a:avLst/>
          </a:prstGeom>
          <a:gradFill>
            <a:gsLst>
              <a:gs pos="100000">
                <a:srgbClr val="000000">
                  <a:alpha val="0"/>
                </a:srgbClr>
              </a:gs>
              <a:gs pos="0">
                <a:schemeClr val="tx1"/>
              </a:gs>
              <a:gs pos="0">
                <a:srgbClr val="000000">
                  <a:alpha val="80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0B86FF-C531-B73F-C8C7-5DFAE17F0C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8992" y="643468"/>
            <a:ext cx="7207364" cy="133406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000" i="1" kern="1200" spc="100" baseline="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Building Review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775064-FDA2-2654-9EC3-354EEE5053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8992" y="2292824"/>
            <a:ext cx="7207364" cy="4189252"/>
          </a:xfrm>
        </p:spPr>
        <p:txBody>
          <a:bodyPr vert="horz" lIns="91440" tIns="45720" rIns="91440" bIns="45720" rtlCol="0">
            <a:normAutofit/>
          </a:bodyPr>
          <a:lstStyle/>
          <a:p>
            <a:pPr marL="182880">
              <a:lnSpc>
                <a:spcPct val="90000"/>
              </a:lnSpc>
            </a:pPr>
            <a:r>
              <a:rPr lang="en-US" sz="2800" dirty="0">
                <a:solidFill>
                  <a:srgbClr val="FFFFFF"/>
                </a:solidFill>
                <a:latin typeface="+mj-lt"/>
                <a:ea typeface="Cambria" panose="02040503050406030204" pitchFamily="18" charset="0"/>
              </a:rPr>
              <a:t>Testing Room Review</a:t>
            </a:r>
          </a:p>
          <a:p>
            <a:pPr marL="64008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FFFFFF"/>
                </a:solidFill>
                <a:latin typeface="+mj-lt"/>
                <a:ea typeface="Cambria" panose="02040503050406030204" pitchFamily="18" charset="0"/>
              </a:rPr>
              <a:t>What rooms will be used?</a:t>
            </a:r>
          </a:p>
          <a:p>
            <a:pPr marL="64008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FFFFFF"/>
                </a:solidFill>
                <a:latin typeface="+mj-lt"/>
                <a:ea typeface="Cambria" panose="02040503050406030204" pitchFamily="18" charset="0"/>
              </a:rPr>
              <a:t>Do they have connectivity?</a:t>
            </a:r>
          </a:p>
          <a:p>
            <a:pPr marL="64008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FFFFFF"/>
                </a:solidFill>
                <a:latin typeface="+mj-lt"/>
                <a:ea typeface="Cambria" panose="02040503050406030204" pitchFamily="18" charset="0"/>
              </a:rPr>
              <a:t>Do they have outlets?</a:t>
            </a:r>
          </a:p>
          <a:p>
            <a:pPr marL="182880">
              <a:lnSpc>
                <a:spcPct val="90000"/>
              </a:lnSpc>
            </a:pPr>
            <a:endParaRPr lang="en-US" sz="1000" dirty="0">
              <a:solidFill>
                <a:srgbClr val="FFFFFF"/>
              </a:solidFill>
              <a:latin typeface="+mj-lt"/>
              <a:ea typeface="Cambria" panose="02040503050406030204" pitchFamily="18" charset="0"/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171B0E8-564E-4AB0-9F02-631F8186CD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78992" y="2138405"/>
            <a:ext cx="7207682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Freeform 6">
            <a:extLst>
              <a:ext uri="{FF2B5EF4-FFF2-40B4-BE49-F238E27FC236}">
                <a16:creationId xmlns:a16="http://schemas.microsoft.com/office/drawing/2014/main" id="{7021D92D-08FF-45A6-9109-AC9462C7E8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84011" y="5788152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1978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8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55B419A7-F817-4767-8CCB-FB0E189C4A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0DE9FBC-BFE4-9A9C-3238-FD3BAA90CFD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707" b="7707"/>
          <a:stretch/>
        </p:blipFill>
        <p:spPr>
          <a:xfrm>
            <a:off x="1" y="10"/>
            <a:ext cx="12191999" cy="6857990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E00BAC37-2349-41A4-84EA-E79BF409D9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5063319"/>
          </a:xfrm>
          <a:prstGeom prst="rect">
            <a:avLst/>
          </a:prstGeom>
          <a:gradFill>
            <a:gsLst>
              <a:gs pos="100000">
                <a:srgbClr val="000000">
                  <a:alpha val="0"/>
                </a:srgbClr>
              </a:gs>
              <a:gs pos="0">
                <a:schemeClr val="tx1"/>
              </a:gs>
              <a:gs pos="0">
                <a:srgbClr val="000000">
                  <a:alpha val="80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0B86FF-C531-B73F-C8C7-5DFAE17F0C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8992" y="643468"/>
            <a:ext cx="7207364" cy="133406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000" dirty="0">
                <a:solidFill>
                  <a:srgbClr val="FFFFFF"/>
                </a:solidFill>
              </a:rPr>
              <a:t>Training Staff</a:t>
            </a:r>
            <a:endParaRPr lang="en-US" sz="6000" i="1" kern="1200" spc="100" baseline="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775064-FDA2-2654-9EC3-354EEE5053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8992" y="2292823"/>
            <a:ext cx="7207364" cy="4219735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pPr marL="182880">
              <a:lnSpc>
                <a:spcPct val="90000"/>
              </a:lnSpc>
            </a:pPr>
            <a:r>
              <a:rPr lang="en-US" sz="2800" dirty="0">
                <a:solidFill>
                  <a:srgbClr val="FFFFFF"/>
                </a:solidFill>
                <a:latin typeface="+mj-lt"/>
                <a:ea typeface="Cambria" panose="02040503050406030204" pitchFamily="18" charset="0"/>
              </a:rPr>
              <a:t>Principals</a:t>
            </a:r>
          </a:p>
          <a:p>
            <a:pPr marL="182880">
              <a:lnSpc>
                <a:spcPct val="90000"/>
              </a:lnSpc>
            </a:pPr>
            <a:r>
              <a:rPr lang="en-US" sz="2800" dirty="0">
                <a:solidFill>
                  <a:srgbClr val="FFFFFF"/>
                </a:solidFill>
                <a:latin typeface="+mj-lt"/>
                <a:ea typeface="Cambria" panose="02040503050406030204" pitchFamily="18" charset="0"/>
              </a:rPr>
              <a:t>Testing Coordinators</a:t>
            </a:r>
          </a:p>
          <a:p>
            <a:pPr marL="182880">
              <a:lnSpc>
                <a:spcPct val="90000"/>
              </a:lnSpc>
            </a:pPr>
            <a:r>
              <a:rPr lang="en-US" sz="2800" dirty="0">
                <a:solidFill>
                  <a:srgbClr val="FFFFFF"/>
                </a:solidFill>
                <a:latin typeface="+mj-lt"/>
                <a:ea typeface="Cambria" panose="02040503050406030204" pitchFamily="18" charset="0"/>
              </a:rPr>
              <a:t>Training Proctors</a:t>
            </a:r>
          </a:p>
          <a:p>
            <a:pPr marL="182880">
              <a:lnSpc>
                <a:spcPct val="90000"/>
              </a:lnSpc>
            </a:pPr>
            <a:r>
              <a:rPr lang="en-US" sz="2800" dirty="0">
                <a:solidFill>
                  <a:srgbClr val="FFFFFF"/>
                </a:solidFill>
                <a:latin typeface="+mj-lt"/>
                <a:ea typeface="Cambria" panose="02040503050406030204" pitchFamily="18" charset="0"/>
              </a:rPr>
              <a:t>Trainings Staff Supervising Accommodations</a:t>
            </a:r>
          </a:p>
          <a:p>
            <a:pPr marL="182880">
              <a:lnSpc>
                <a:spcPct val="90000"/>
              </a:lnSpc>
            </a:pPr>
            <a:r>
              <a:rPr lang="en-US" sz="2800" dirty="0">
                <a:solidFill>
                  <a:srgbClr val="FFFFFF"/>
                </a:solidFill>
                <a:latin typeface="+mj-lt"/>
                <a:ea typeface="Cambria" panose="02040503050406030204" pitchFamily="18" charset="0"/>
              </a:rPr>
              <a:t>IT Support Staff </a:t>
            </a:r>
          </a:p>
          <a:p>
            <a:pPr marL="182880">
              <a:lnSpc>
                <a:spcPct val="90000"/>
              </a:lnSpc>
            </a:pPr>
            <a:endParaRPr lang="en-US" sz="2800" dirty="0">
              <a:solidFill>
                <a:srgbClr val="FFFFFF"/>
              </a:solidFill>
              <a:latin typeface="+mj-lt"/>
              <a:ea typeface="Cambria" panose="02040503050406030204" pitchFamily="18" charset="0"/>
            </a:endParaRPr>
          </a:p>
          <a:p>
            <a:pPr marL="182880">
              <a:lnSpc>
                <a:spcPct val="90000"/>
              </a:lnSpc>
            </a:pPr>
            <a:r>
              <a:rPr lang="en-US" sz="2800" dirty="0">
                <a:solidFill>
                  <a:srgbClr val="FFFFFF"/>
                </a:solidFill>
                <a:latin typeface="+mj-lt"/>
                <a:ea typeface="Cambria" panose="02040503050406030204" pitchFamily="18" charset="0"/>
              </a:rPr>
              <a:t>When </a:t>
            </a:r>
          </a:p>
          <a:p>
            <a:pPr marL="182880">
              <a:lnSpc>
                <a:spcPct val="90000"/>
              </a:lnSpc>
            </a:pPr>
            <a:r>
              <a:rPr lang="en-US" sz="2800" dirty="0">
                <a:solidFill>
                  <a:srgbClr val="FFFFFF"/>
                </a:solidFill>
                <a:latin typeface="+mj-lt"/>
                <a:ea typeface="Cambria" panose="02040503050406030204" pitchFamily="18" charset="0"/>
              </a:rPr>
              <a:t>Method</a:t>
            </a:r>
          </a:p>
          <a:p>
            <a:pPr marL="182880">
              <a:lnSpc>
                <a:spcPct val="90000"/>
              </a:lnSpc>
            </a:pPr>
            <a:r>
              <a:rPr lang="en-US" sz="2800" dirty="0">
                <a:solidFill>
                  <a:srgbClr val="FFFFFF"/>
                </a:solidFill>
                <a:latin typeface="+mj-lt"/>
                <a:ea typeface="Cambria" panose="02040503050406030204" pitchFamily="18" charset="0"/>
              </a:rPr>
              <a:t>Documentation</a:t>
            </a:r>
          </a:p>
          <a:p>
            <a:pPr marL="182880">
              <a:lnSpc>
                <a:spcPct val="90000"/>
              </a:lnSpc>
            </a:pPr>
            <a:endParaRPr lang="en-US" sz="2800" dirty="0">
              <a:solidFill>
                <a:srgbClr val="FFFFFF"/>
              </a:solidFill>
              <a:latin typeface="+mj-lt"/>
              <a:ea typeface="Cambria" panose="02040503050406030204" pitchFamily="18" charset="0"/>
            </a:endParaRPr>
          </a:p>
          <a:p>
            <a:pPr marL="182880">
              <a:lnSpc>
                <a:spcPct val="90000"/>
              </a:lnSpc>
            </a:pPr>
            <a:endParaRPr lang="en-US" sz="2800" dirty="0">
              <a:solidFill>
                <a:srgbClr val="FFFFFF"/>
              </a:solidFill>
              <a:latin typeface="+mj-lt"/>
              <a:ea typeface="Cambria" panose="02040503050406030204" pitchFamily="18" charset="0"/>
            </a:endParaRPr>
          </a:p>
          <a:p>
            <a:pPr marL="182880">
              <a:lnSpc>
                <a:spcPct val="90000"/>
              </a:lnSpc>
            </a:pPr>
            <a:endParaRPr lang="en-US" sz="1000" dirty="0">
              <a:solidFill>
                <a:srgbClr val="FFFFFF"/>
              </a:solidFill>
              <a:latin typeface="+mj-lt"/>
              <a:ea typeface="Cambria" panose="02040503050406030204" pitchFamily="18" charset="0"/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171B0E8-564E-4AB0-9F02-631F8186CD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78992" y="2138405"/>
            <a:ext cx="7207682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Freeform 6">
            <a:extLst>
              <a:ext uri="{FF2B5EF4-FFF2-40B4-BE49-F238E27FC236}">
                <a16:creationId xmlns:a16="http://schemas.microsoft.com/office/drawing/2014/main" id="{7021D92D-08FF-45A6-9109-AC9462C7E8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84011" y="5788152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194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8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0">
            <a:extLst>
              <a:ext uri="{FF2B5EF4-FFF2-40B4-BE49-F238E27FC236}">
                <a16:creationId xmlns:a16="http://schemas.microsoft.com/office/drawing/2014/main" id="{55B419A7-F817-4767-8CCB-FB0E189C4A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0DE9FBC-BFE4-9A9C-3238-FD3BAA90CFD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707" b="7707"/>
          <a:stretch/>
        </p:blipFill>
        <p:spPr>
          <a:xfrm>
            <a:off x="1" y="10"/>
            <a:ext cx="12191999" cy="6857990"/>
          </a:xfrm>
          <a:prstGeom prst="rect">
            <a:avLst/>
          </a:prstGeom>
        </p:spPr>
      </p:pic>
      <p:sp>
        <p:nvSpPr>
          <p:cNvPr id="40" name="Rectangle 32">
            <a:extLst>
              <a:ext uri="{FF2B5EF4-FFF2-40B4-BE49-F238E27FC236}">
                <a16:creationId xmlns:a16="http://schemas.microsoft.com/office/drawing/2014/main" id="{E00BAC37-2349-41A4-84EA-E79BF409D9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5063319"/>
          </a:xfrm>
          <a:prstGeom prst="rect">
            <a:avLst/>
          </a:prstGeom>
          <a:gradFill>
            <a:gsLst>
              <a:gs pos="100000">
                <a:srgbClr val="000000">
                  <a:alpha val="0"/>
                </a:srgbClr>
              </a:gs>
              <a:gs pos="0">
                <a:schemeClr val="tx1"/>
              </a:gs>
              <a:gs pos="0">
                <a:srgbClr val="000000">
                  <a:alpha val="80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0B86FF-C531-B73F-C8C7-5DFAE17F0C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8992" y="643468"/>
            <a:ext cx="7207364" cy="133406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000" dirty="0">
                <a:solidFill>
                  <a:srgbClr val="FFFFFF"/>
                </a:solidFill>
              </a:rPr>
              <a:t>Food Service</a:t>
            </a:r>
            <a:endParaRPr lang="en-US" sz="6000" i="1" kern="1200" spc="100" baseline="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775064-FDA2-2654-9EC3-354EEE5053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4960" y="2292824"/>
            <a:ext cx="8595360" cy="3921705"/>
          </a:xfrm>
        </p:spPr>
        <p:txBody>
          <a:bodyPr vert="horz" lIns="91440" tIns="45720" rIns="91440" bIns="45720" rtlCol="0">
            <a:normAutofit/>
          </a:bodyPr>
          <a:lstStyle/>
          <a:p>
            <a:pPr marL="754380" indent="-5715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FFFFFF"/>
                </a:solidFill>
                <a:latin typeface="+mj-lt"/>
                <a:ea typeface="Cambria" panose="02040503050406030204" pitchFamily="18" charset="0"/>
              </a:rPr>
              <a:t>If serving breakfast in the classroom work with them to plan ahead</a:t>
            </a:r>
          </a:p>
          <a:p>
            <a:pPr marL="754380" indent="-5715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3400" dirty="0">
              <a:solidFill>
                <a:srgbClr val="FFFFFF"/>
              </a:solidFill>
              <a:latin typeface="+mj-lt"/>
              <a:ea typeface="Cambria" panose="02040503050406030204" pitchFamily="18" charset="0"/>
            </a:endParaRPr>
          </a:p>
          <a:p>
            <a:pPr marL="182880">
              <a:lnSpc>
                <a:spcPct val="90000"/>
              </a:lnSpc>
            </a:pPr>
            <a:endParaRPr lang="en-US" sz="600" dirty="0">
              <a:solidFill>
                <a:srgbClr val="FFFFFF"/>
              </a:solidFill>
              <a:latin typeface="+mj-lt"/>
              <a:ea typeface="Cambria" panose="02040503050406030204" pitchFamily="18" charset="0"/>
            </a:endParaRPr>
          </a:p>
        </p:txBody>
      </p:sp>
      <p:cxnSp>
        <p:nvCxnSpPr>
          <p:cNvPr id="41" name="Straight Connector 34">
            <a:extLst>
              <a:ext uri="{FF2B5EF4-FFF2-40B4-BE49-F238E27FC236}">
                <a16:creationId xmlns:a16="http://schemas.microsoft.com/office/drawing/2014/main" id="{0171B0E8-564E-4AB0-9F02-631F8186CD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78992" y="2138405"/>
            <a:ext cx="7207682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Freeform 6">
            <a:extLst>
              <a:ext uri="{FF2B5EF4-FFF2-40B4-BE49-F238E27FC236}">
                <a16:creationId xmlns:a16="http://schemas.microsoft.com/office/drawing/2014/main" id="{7021D92D-08FF-45A6-9109-AC9462C7E8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84011" y="5788152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8262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8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0">
            <a:extLst>
              <a:ext uri="{FF2B5EF4-FFF2-40B4-BE49-F238E27FC236}">
                <a16:creationId xmlns:a16="http://schemas.microsoft.com/office/drawing/2014/main" id="{55B419A7-F817-4767-8CCB-FB0E189C4A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0DE9FBC-BFE4-9A9C-3238-FD3BAA90CFD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707" b="7707"/>
          <a:stretch/>
        </p:blipFill>
        <p:spPr>
          <a:xfrm>
            <a:off x="1" y="10"/>
            <a:ext cx="12191999" cy="6857990"/>
          </a:xfrm>
          <a:prstGeom prst="rect">
            <a:avLst/>
          </a:prstGeom>
        </p:spPr>
      </p:pic>
      <p:sp>
        <p:nvSpPr>
          <p:cNvPr id="40" name="Rectangle 32">
            <a:extLst>
              <a:ext uri="{FF2B5EF4-FFF2-40B4-BE49-F238E27FC236}">
                <a16:creationId xmlns:a16="http://schemas.microsoft.com/office/drawing/2014/main" id="{E00BAC37-2349-41A4-84EA-E79BF409D9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5063319"/>
          </a:xfrm>
          <a:prstGeom prst="rect">
            <a:avLst/>
          </a:prstGeom>
          <a:gradFill>
            <a:gsLst>
              <a:gs pos="100000">
                <a:srgbClr val="000000">
                  <a:alpha val="0"/>
                </a:srgbClr>
              </a:gs>
              <a:gs pos="0">
                <a:schemeClr val="tx1"/>
              </a:gs>
              <a:gs pos="0">
                <a:srgbClr val="000000">
                  <a:alpha val="80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0B86FF-C531-B73F-C8C7-5DFAE17F0C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4960" y="291716"/>
            <a:ext cx="9670288" cy="133406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000" dirty="0">
                <a:solidFill>
                  <a:srgbClr val="FFFFFF"/>
                </a:solidFill>
              </a:rPr>
              <a:t>Communications to Families</a:t>
            </a:r>
            <a:endParaRPr lang="en-US" sz="6000" i="1" kern="1200" spc="100" baseline="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775064-FDA2-2654-9EC3-354EEE5053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4960" y="2292824"/>
            <a:ext cx="10271760" cy="3921705"/>
          </a:xfrm>
        </p:spPr>
        <p:txBody>
          <a:bodyPr vert="horz" lIns="91440" tIns="45720" rIns="91440" bIns="45720" rtlCol="0">
            <a:normAutofit/>
          </a:bodyPr>
          <a:lstStyle/>
          <a:p>
            <a:pPr marL="754380" indent="-5715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FFFFFF"/>
                </a:solidFill>
                <a:latin typeface="+mj-lt"/>
                <a:ea typeface="Cambria" panose="02040503050406030204" pitchFamily="18" charset="0"/>
              </a:rPr>
              <a:t>District Communications</a:t>
            </a:r>
          </a:p>
          <a:p>
            <a:pPr marL="754380" indent="-5715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FFFFFF"/>
                </a:solidFill>
                <a:latin typeface="+mj-lt"/>
                <a:ea typeface="Cambria" panose="02040503050406030204" pitchFamily="18" charset="0"/>
              </a:rPr>
              <a:t>Dates, what to expect, what the test includes</a:t>
            </a:r>
          </a:p>
          <a:p>
            <a:pPr marL="754380" indent="-5715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FFFFFF"/>
                </a:solidFill>
                <a:latin typeface="+mj-lt"/>
                <a:ea typeface="Cambria" panose="02040503050406030204" pitchFamily="18" charset="0"/>
              </a:rPr>
              <a:t>Building Communications</a:t>
            </a:r>
          </a:p>
          <a:p>
            <a:pPr marL="754380" indent="-5715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FFFFFF"/>
                </a:solidFill>
                <a:latin typeface="+mj-lt"/>
                <a:ea typeface="Cambria" panose="02040503050406030204" pitchFamily="18" charset="0"/>
              </a:rPr>
              <a:t>Schedules</a:t>
            </a:r>
          </a:p>
          <a:p>
            <a:pPr marL="754380" indent="-5715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FFFFFF"/>
                </a:solidFill>
                <a:latin typeface="+mj-lt"/>
                <a:ea typeface="Cambria" panose="02040503050406030204" pitchFamily="18" charset="0"/>
              </a:rPr>
              <a:t>How late arrivals and absences would be handled</a:t>
            </a:r>
          </a:p>
          <a:p>
            <a:pPr marL="754380" indent="-5715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3400" dirty="0">
              <a:solidFill>
                <a:srgbClr val="FFFFFF"/>
              </a:solidFill>
              <a:latin typeface="+mj-lt"/>
              <a:ea typeface="Cambria" panose="02040503050406030204" pitchFamily="18" charset="0"/>
            </a:endParaRPr>
          </a:p>
          <a:p>
            <a:pPr marL="182880">
              <a:lnSpc>
                <a:spcPct val="90000"/>
              </a:lnSpc>
            </a:pPr>
            <a:endParaRPr lang="en-US" sz="600" dirty="0">
              <a:solidFill>
                <a:srgbClr val="FFFFFF"/>
              </a:solidFill>
              <a:latin typeface="+mj-lt"/>
              <a:ea typeface="Cambria" panose="02040503050406030204" pitchFamily="18" charset="0"/>
            </a:endParaRPr>
          </a:p>
        </p:txBody>
      </p:sp>
      <p:cxnSp>
        <p:nvCxnSpPr>
          <p:cNvPr id="41" name="Straight Connector 34">
            <a:extLst>
              <a:ext uri="{FF2B5EF4-FFF2-40B4-BE49-F238E27FC236}">
                <a16:creationId xmlns:a16="http://schemas.microsoft.com/office/drawing/2014/main" id="{0171B0E8-564E-4AB0-9F02-631F8186CD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78992" y="2138405"/>
            <a:ext cx="7207682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Freeform 6">
            <a:extLst>
              <a:ext uri="{FF2B5EF4-FFF2-40B4-BE49-F238E27FC236}">
                <a16:creationId xmlns:a16="http://schemas.microsoft.com/office/drawing/2014/main" id="{7021D92D-08FF-45A6-9109-AC9462C7E8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84011" y="5788152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6924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8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0">
            <a:extLst>
              <a:ext uri="{FF2B5EF4-FFF2-40B4-BE49-F238E27FC236}">
                <a16:creationId xmlns:a16="http://schemas.microsoft.com/office/drawing/2014/main" id="{55B419A7-F817-4767-8CCB-FB0E189C4A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0DE9FBC-BFE4-9A9C-3238-FD3BAA90CFD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707" b="7707"/>
          <a:stretch/>
        </p:blipFill>
        <p:spPr>
          <a:xfrm>
            <a:off x="1" y="10"/>
            <a:ext cx="12191999" cy="6857990"/>
          </a:xfrm>
          <a:prstGeom prst="rect">
            <a:avLst/>
          </a:prstGeom>
        </p:spPr>
      </p:pic>
      <p:sp>
        <p:nvSpPr>
          <p:cNvPr id="40" name="Rectangle 32">
            <a:extLst>
              <a:ext uri="{FF2B5EF4-FFF2-40B4-BE49-F238E27FC236}">
                <a16:creationId xmlns:a16="http://schemas.microsoft.com/office/drawing/2014/main" id="{E00BAC37-2349-41A4-84EA-E79BF409D9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5063319"/>
          </a:xfrm>
          <a:prstGeom prst="rect">
            <a:avLst/>
          </a:prstGeom>
          <a:gradFill>
            <a:gsLst>
              <a:gs pos="100000">
                <a:srgbClr val="000000">
                  <a:alpha val="0"/>
                </a:srgbClr>
              </a:gs>
              <a:gs pos="0">
                <a:schemeClr val="tx1"/>
              </a:gs>
              <a:gs pos="0">
                <a:srgbClr val="000000">
                  <a:alpha val="80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0B86FF-C531-B73F-C8C7-5DFAE17F0C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4960" y="291716"/>
            <a:ext cx="9670288" cy="133406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000" dirty="0">
                <a:solidFill>
                  <a:srgbClr val="FFFFFF"/>
                </a:solidFill>
              </a:rPr>
              <a:t>Roles</a:t>
            </a:r>
            <a:endParaRPr lang="en-US" sz="6000" i="1" kern="1200" spc="100" baseline="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775064-FDA2-2654-9EC3-354EEE5053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4960" y="2292824"/>
            <a:ext cx="10271760" cy="3921705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pPr marL="754380" indent="-5715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3400" dirty="0">
                <a:solidFill>
                  <a:srgbClr val="FFFFFF"/>
                </a:solidFill>
                <a:latin typeface="+mj-lt"/>
                <a:ea typeface="Cambria" panose="02040503050406030204" pitchFamily="18" charset="0"/>
              </a:rPr>
              <a:t>Principal</a:t>
            </a:r>
          </a:p>
          <a:p>
            <a:pPr marL="754380" indent="-5715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3400" dirty="0">
                <a:solidFill>
                  <a:srgbClr val="FFFFFF"/>
                </a:solidFill>
                <a:latin typeface="+mj-lt"/>
                <a:ea typeface="Cambria" panose="02040503050406030204" pitchFamily="18" charset="0"/>
              </a:rPr>
              <a:t>Testing Coordinator</a:t>
            </a:r>
          </a:p>
          <a:p>
            <a:pPr marL="754380" indent="-5715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3400" dirty="0">
                <a:solidFill>
                  <a:srgbClr val="FFFFFF"/>
                </a:solidFill>
                <a:latin typeface="+mj-lt"/>
                <a:ea typeface="Cambria" panose="02040503050406030204" pitchFamily="18" charset="0"/>
              </a:rPr>
              <a:t>IT Support Staff</a:t>
            </a:r>
          </a:p>
          <a:p>
            <a:pPr marL="754380" indent="-5715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3400" dirty="0">
                <a:solidFill>
                  <a:srgbClr val="FFFFFF"/>
                </a:solidFill>
                <a:latin typeface="+mj-lt"/>
                <a:ea typeface="Cambria" panose="02040503050406030204" pitchFamily="18" charset="0"/>
              </a:rPr>
              <a:t>Data Coordinators/District Staff</a:t>
            </a:r>
          </a:p>
          <a:p>
            <a:pPr marL="754380" indent="-5715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3400" dirty="0">
                <a:solidFill>
                  <a:srgbClr val="FFFFFF"/>
                </a:solidFill>
                <a:latin typeface="+mj-lt"/>
                <a:ea typeface="Cambria" panose="02040503050406030204" pitchFamily="18" charset="0"/>
              </a:rPr>
              <a:t>Teachers/Proctors</a:t>
            </a:r>
          </a:p>
          <a:p>
            <a:pPr marL="754380" indent="-5715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3400" dirty="0">
                <a:solidFill>
                  <a:srgbClr val="FFFFFF"/>
                </a:solidFill>
                <a:latin typeface="+mj-lt"/>
                <a:ea typeface="Cambria" panose="02040503050406030204" pitchFamily="18" charset="0"/>
              </a:rPr>
              <a:t>Office Staff</a:t>
            </a:r>
          </a:p>
          <a:p>
            <a:pPr marL="754380" indent="-5715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3400" dirty="0">
                <a:solidFill>
                  <a:srgbClr val="FFFFFF"/>
                </a:solidFill>
                <a:latin typeface="+mj-lt"/>
                <a:ea typeface="Cambria" panose="02040503050406030204" pitchFamily="18" charset="0"/>
              </a:rPr>
              <a:t>Special Education Case Managers</a:t>
            </a:r>
          </a:p>
          <a:p>
            <a:pPr marL="754380" indent="-5715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3400" dirty="0">
              <a:solidFill>
                <a:srgbClr val="FFFFFF"/>
              </a:solidFill>
              <a:latin typeface="+mj-lt"/>
              <a:ea typeface="Cambria" panose="02040503050406030204" pitchFamily="18" charset="0"/>
            </a:endParaRPr>
          </a:p>
          <a:p>
            <a:pPr marL="182880">
              <a:lnSpc>
                <a:spcPct val="90000"/>
              </a:lnSpc>
            </a:pPr>
            <a:endParaRPr lang="en-US" sz="600" dirty="0">
              <a:solidFill>
                <a:srgbClr val="FFFFFF"/>
              </a:solidFill>
              <a:latin typeface="+mj-lt"/>
              <a:ea typeface="Cambria" panose="02040503050406030204" pitchFamily="18" charset="0"/>
            </a:endParaRPr>
          </a:p>
        </p:txBody>
      </p:sp>
      <p:cxnSp>
        <p:nvCxnSpPr>
          <p:cNvPr id="41" name="Straight Connector 34">
            <a:extLst>
              <a:ext uri="{FF2B5EF4-FFF2-40B4-BE49-F238E27FC236}">
                <a16:creationId xmlns:a16="http://schemas.microsoft.com/office/drawing/2014/main" id="{0171B0E8-564E-4AB0-9F02-631F8186CD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78992" y="2138405"/>
            <a:ext cx="7207682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Freeform 6">
            <a:extLst>
              <a:ext uri="{FF2B5EF4-FFF2-40B4-BE49-F238E27FC236}">
                <a16:creationId xmlns:a16="http://schemas.microsoft.com/office/drawing/2014/main" id="{7021D92D-08FF-45A6-9109-AC9462C7E8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84011" y="5788152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0799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7" name="Rectangle 46">
            <a:extLst>
              <a:ext uri="{FF2B5EF4-FFF2-40B4-BE49-F238E27FC236}">
                <a16:creationId xmlns:a16="http://schemas.microsoft.com/office/drawing/2014/main" id="{55B419A7-F817-4767-8CCB-FB0E189C4A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 6">
            <a:extLst>
              <a:ext uri="{FF2B5EF4-FFF2-40B4-BE49-F238E27FC236}">
                <a16:creationId xmlns:a16="http://schemas.microsoft.com/office/drawing/2014/main" id="{7021D92D-08FF-45A6-9109-AC9462C7E8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-3177" y="667512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1" name="Freeform: Shape 50">
            <a:extLst>
              <a:ext uri="{FF2B5EF4-FFF2-40B4-BE49-F238E27FC236}">
                <a16:creationId xmlns:a16="http://schemas.microsoft.com/office/drawing/2014/main" id="{CD14F0CE-4A68-4F5C-AC85-FF283F9242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976934" y="0"/>
            <a:ext cx="5215066" cy="6858000"/>
          </a:xfrm>
          <a:custGeom>
            <a:avLst/>
            <a:gdLst>
              <a:gd name="connsiteX0" fmla="*/ 0 w 5215066"/>
              <a:gd name="connsiteY0" fmla="*/ 0 h 6858000"/>
              <a:gd name="connsiteX1" fmla="*/ 3197713 w 5215066"/>
              <a:gd name="connsiteY1" fmla="*/ 0 h 6858000"/>
              <a:gd name="connsiteX2" fmla="*/ 3259787 w 5215066"/>
              <a:gd name="connsiteY2" fmla="*/ 39865 h 6858000"/>
              <a:gd name="connsiteX3" fmla="*/ 5215066 w 5215066"/>
              <a:gd name="connsiteY3" fmla="*/ 3723759 h 6858000"/>
              <a:gd name="connsiteX4" fmla="*/ 4202364 w 5215066"/>
              <a:gd name="connsiteY4" fmla="*/ 6549681 h 6858000"/>
              <a:gd name="connsiteX5" fmla="*/ 3922635 w 5215066"/>
              <a:gd name="connsiteY5" fmla="*/ 6858000 h 6858000"/>
              <a:gd name="connsiteX6" fmla="*/ 0 w 5215066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15066" h="6858000">
                <a:moveTo>
                  <a:pt x="0" y="0"/>
                </a:moveTo>
                <a:lnTo>
                  <a:pt x="3197713" y="0"/>
                </a:lnTo>
                <a:lnTo>
                  <a:pt x="3259787" y="39865"/>
                </a:lnTo>
                <a:cubicBezTo>
                  <a:pt x="4439462" y="838237"/>
                  <a:pt x="5215066" y="2190263"/>
                  <a:pt x="5215066" y="3723759"/>
                </a:cubicBezTo>
                <a:cubicBezTo>
                  <a:pt x="5215066" y="4797206"/>
                  <a:pt x="4835020" y="5781733"/>
                  <a:pt x="4202364" y="6549681"/>
                </a:cubicBezTo>
                <a:lnTo>
                  <a:pt x="3922635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0B86FF-C531-B73F-C8C7-5DFAE17F0C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02054" y="1357952"/>
            <a:ext cx="3940007" cy="351884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dirty="0">
                <a:solidFill>
                  <a:schemeClr val="bg1"/>
                </a:solidFill>
              </a:rPr>
              <a:t>Building Principal</a:t>
            </a:r>
            <a:endParaRPr lang="en-US" sz="5400" i="1" kern="1200" spc="100" baseline="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775064-FDA2-2654-9EC3-354EEE5053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9938" y="213359"/>
            <a:ext cx="6277057" cy="5444311"/>
          </a:xfrm>
        </p:spPr>
        <p:txBody>
          <a:bodyPr vert="horz" lIns="91440" tIns="45720" rIns="91440" bIns="45720" rtlCol="0">
            <a:normAutofit/>
          </a:bodyPr>
          <a:lstStyle/>
          <a:p>
            <a:pPr marL="52578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4">
                    <a:lumMod val="75000"/>
                  </a:schemeClr>
                </a:solidFill>
                <a:latin typeface="+mj-lt"/>
                <a:ea typeface="Cambria" panose="02040503050406030204" pitchFamily="18" charset="0"/>
              </a:rPr>
              <a:t>Maintain security of all testing materials, codes, pins</a:t>
            </a:r>
          </a:p>
          <a:p>
            <a:pPr marL="52578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4">
                    <a:lumMod val="75000"/>
                  </a:schemeClr>
                </a:solidFill>
                <a:latin typeface="+mj-lt"/>
                <a:ea typeface="Cambria" panose="02040503050406030204" pitchFamily="18" charset="0"/>
              </a:rPr>
              <a:t>Train staff on testing protocols and procedures yearly</a:t>
            </a:r>
          </a:p>
          <a:p>
            <a:pPr marL="52578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4">
                    <a:lumMod val="75000"/>
                  </a:schemeClr>
                </a:solidFill>
                <a:latin typeface="+mj-lt"/>
                <a:ea typeface="Cambria" panose="02040503050406030204" pitchFamily="18" charset="0"/>
              </a:rPr>
              <a:t>Ensure all students are tested</a:t>
            </a:r>
          </a:p>
          <a:p>
            <a:pPr marL="52578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4">
                    <a:lumMod val="75000"/>
                  </a:schemeClr>
                </a:solidFill>
                <a:latin typeface="+mj-lt"/>
                <a:ea typeface="Cambria" panose="02040503050406030204" pitchFamily="18" charset="0"/>
              </a:rPr>
              <a:t>Understand and follow the procedures as outlined in the Administrators Manual</a:t>
            </a:r>
          </a:p>
          <a:p>
            <a:pPr marL="52578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4">
                    <a:lumMod val="75000"/>
                  </a:schemeClr>
                </a:solidFill>
                <a:latin typeface="+mj-lt"/>
                <a:ea typeface="Cambria" panose="02040503050406030204" pitchFamily="18" charset="0"/>
              </a:rPr>
              <a:t>Ensure all accommodations are preset </a:t>
            </a:r>
          </a:p>
          <a:p>
            <a:pPr marL="52578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4">
                    <a:lumMod val="75000"/>
                  </a:schemeClr>
                </a:solidFill>
                <a:latin typeface="+mj-lt"/>
                <a:ea typeface="Cambria" panose="02040503050406030204" pitchFamily="18" charset="0"/>
              </a:rPr>
              <a:t>If any issues with testing requiring, contact to Questar(NWEA) must come from Building Principal</a:t>
            </a:r>
          </a:p>
          <a:p>
            <a:pPr marL="52578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4">
                    <a:lumMod val="75000"/>
                  </a:schemeClr>
                </a:solidFill>
                <a:latin typeface="+mj-lt"/>
                <a:ea typeface="Cambria" panose="02040503050406030204" pitchFamily="18" charset="0"/>
              </a:rPr>
              <a:t>Provide Proctor Pin on the testing day to appropriate staff</a:t>
            </a:r>
          </a:p>
          <a:p>
            <a:pPr marL="52578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4">
                    <a:lumMod val="75000"/>
                  </a:schemeClr>
                </a:solidFill>
                <a:latin typeface="+mj-lt"/>
                <a:ea typeface="Cambria" panose="02040503050406030204" pitchFamily="18" charset="0"/>
              </a:rPr>
              <a:t>Ensure at the end of the administration window that all students have been accurately coded with a Status </a:t>
            </a:r>
          </a:p>
          <a:p>
            <a:pPr marL="52578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4">
                    <a:lumMod val="75000"/>
                  </a:schemeClr>
                </a:solidFill>
                <a:latin typeface="+mj-lt"/>
                <a:ea typeface="Cambria" panose="02040503050406030204" pitchFamily="18" charset="0"/>
              </a:rPr>
              <a:t>Code Concurrent Issues – RICs, DTCs and Principals only can unlock</a:t>
            </a:r>
          </a:p>
          <a:p>
            <a:pPr marL="525780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accent4">
                  <a:lumMod val="75000"/>
                </a:schemeClr>
              </a:solidFill>
              <a:latin typeface="+mj-lt"/>
              <a:ea typeface="Cambria" panose="02040503050406030204" pitchFamily="18" charset="0"/>
            </a:endParaRPr>
          </a:p>
          <a:p>
            <a:pPr marL="525780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accent4">
                  <a:lumMod val="75000"/>
                </a:schemeClr>
              </a:solidFill>
              <a:latin typeface="+mj-lt"/>
              <a:ea typeface="Cambria" panose="02040503050406030204" pitchFamily="18" charset="0"/>
            </a:endParaRPr>
          </a:p>
          <a:p>
            <a:pPr marL="525780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accent4">
                  <a:lumMod val="75000"/>
                </a:schemeClr>
              </a:solidFill>
              <a:latin typeface="+mj-lt"/>
              <a:ea typeface="Cambria" panose="02040503050406030204" pitchFamily="18" charset="0"/>
            </a:endParaRPr>
          </a:p>
          <a:p>
            <a:pPr marL="525780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accent4">
                  <a:lumMod val="75000"/>
                </a:schemeClr>
              </a:solidFill>
              <a:latin typeface="+mj-lt"/>
              <a:ea typeface="Cambria" panose="020405030504060302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0DE9FBC-BFE4-9A9C-3238-FD3BAA90CFD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707" b="7707"/>
          <a:stretch/>
        </p:blipFill>
        <p:spPr>
          <a:xfrm>
            <a:off x="8251992" y="787297"/>
            <a:ext cx="3940008" cy="221624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C72E496-984C-0B81-F06C-233C42245C76}"/>
              </a:ext>
            </a:extLst>
          </p:cNvPr>
          <p:cNvSpPr txBox="1"/>
          <p:nvPr/>
        </p:nvSpPr>
        <p:spPr>
          <a:xfrm>
            <a:off x="200817" y="5871029"/>
            <a:ext cx="8048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j-lt"/>
                <a:hlinkClick r:id="rId3"/>
              </a:rPr>
              <a:t>New York State ELA and Math School Administrator’s Manual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989818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HeadlinesVTI">
  <a:themeElements>
    <a:clrScheme name="AnalogousFromDarkSeedLeftStep">
      <a:dk1>
        <a:srgbClr val="000000"/>
      </a:dk1>
      <a:lt1>
        <a:srgbClr val="FFFFFF"/>
      </a:lt1>
      <a:dk2>
        <a:srgbClr val="1C2432"/>
      </a:dk2>
      <a:lt2>
        <a:srgbClr val="F1F3F0"/>
      </a:lt2>
      <a:accent1>
        <a:srgbClr val="D12CE4"/>
      </a:accent1>
      <a:accent2>
        <a:srgbClr val="721AD2"/>
      </a:accent2>
      <a:accent3>
        <a:srgbClr val="3B30E4"/>
      </a:accent3>
      <a:accent4>
        <a:srgbClr val="1A5BD2"/>
      </a:accent4>
      <a:accent5>
        <a:srgbClr val="2CBAE4"/>
      </a:accent5>
      <a:accent6>
        <a:srgbClr val="18C1A1"/>
      </a:accent6>
      <a:hlink>
        <a:srgbClr val="3F8CBF"/>
      </a:hlink>
      <a:folHlink>
        <a:srgbClr val="7F7F7F"/>
      </a:folHlink>
    </a:clrScheme>
    <a:fontScheme name="Custom 211">
      <a:majorFont>
        <a:latin typeface="Sitka Banner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8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6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eadlinesVTI" id="{66EB4A02-0C0F-47F1-9F48-4E6882B9F967}" vid="{F3552358-4452-4FDA-9568-4F5DA32F7A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2830</TotalTime>
  <Words>904</Words>
  <Application>Microsoft Office PowerPoint</Application>
  <PresentationFormat>Widescreen</PresentationFormat>
  <Paragraphs>156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Avenir Next LT Pro</vt:lpstr>
      <vt:lpstr>Sitka Banner</vt:lpstr>
      <vt:lpstr>HeadlinesVTI</vt:lpstr>
      <vt:lpstr>Computer Based Testing</vt:lpstr>
      <vt:lpstr>Pre-Planning</vt:lpstr>
      <vt:lpstr>Technology</vt:lpstr>
      <vt:lpstr>Building Review</vt:lpstr>
      <vt:lpstr>Training Staff</vt:lpstr>
      <vt:lpstr>Food Service</vt:lpstr>
      <vt:lpstr>Communications to Families</vt:lpstr>
      <vt:lpstr>Roles</vt:lpstr>
      <vt:lpstr>Building Principal</vt:lpstr>
      <vt:lpstr>Testing Coordinator</vt:lpstr>
      <vt:lpstr>IT Support</vt:lpstr>
      <vt:lpstr>Teachers/ Proctors</vt:lpstr>
      <vt:lpstr>Office Staff</vt:lpstr>
      <vt:lpstr>Data Coordinators/ District Staff</vt:lpstr>
      <vt:lpstr>Special Education Case Managers/ Assistive Tech</vt:lpstr>
      <vt:lpstr>Accommodations  CBT Quick Reference Guide NYSED Accommodations</vt:lpstr>
      <vt:lpstr>Simulation</vt:lpstr>
      <vt:lpstr>Test Command Center</vt:lpstr>
      <vt:lpstr>                                                     Name                                        Contact Number Building Principal                     ________________________         _____________  Building Testing Coordinator  ________________________          _____________  CBT Testing IT Support Staff   ________________________         _____________  Accommodations Manager       ________________________         _____________  Command Center Location       ________________________         _____________  District Testing Coordinator     _______ ________________          ___________  Testing Mode Student Login –                                        password –   Access Code ________________                               Proctor Pin     __________    </vt:lpstr>
      <vt:lpstr>Make Ups</vt:lpstr>
      <vt:lpstr>Accountability</vt:lpstr>
      <vt:lpstr>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Based Testing</dc:title>
  <dc:creator>Abigail Adams-Snell</dc:creator>
  <cp:lastModifiedBy>Info NYSCATE</cp:lastModifiedBy>
  <cp:revision>4</cp:revision>
  <dcterms:created xsi:type="dcterms:W3CDTF">2023-02-03T01:30:30Z</dcterms:created>
  <dcterms:modified xsi:type="dcterms:W3CDTF">2023-03-13T15:59:08Z</dcterms:modified>
</cp:coreProperties>
</file>